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69a46df43444e89" /><Relationship Type="http://schemas.openxmlformats.org/officeDocument/2006/relationships/extended-properties" Target="/docProps/app.xml" Id="R89414768fba34c5b" /><Relationship Type="http://schemas.openxmlformats.org/officeDocument/2006/relationships/officeDocument" Target="/ppt/presentation.xml" Id="R18297910efe64f73" /></Relationships>
</file>

<file path=ppt/presentation.xml><?xml version="1.0" encoding="utf-8"?>
<p:presentation xmlns:p="http://schemas.openxmlformats.org/presentationml/2006/main">
  <p:sldMasterIdLst>
    <p:sldMasterId xmlns:r="http://schemas.openxmlformats.org/officeDocument/2006/relationships" id="2147483648" r:id="R1449c0a410974079"/>
  </p:sldMasterIdLst>
  <p:notesMasterIdLst>
    <p:notesMasterId xmlns:r="http://schemas.openxmlformats.org/officeDocument/2006/relationships" r:id="R5e0e0123965b4093"/>
  </p:notesMasterIdLst>
  <p:sldIdLst>
    <p:sldId xmlns:r="http://schemas.openxmlformats.org/officeDocument/2006/relationships" id="256" r:id="R2eb056996ae54c84"/>
    <p:sldId xmlns:r="http://schemas.openxmlformats.org/officeDocument/2006/relationships" id="257" r:id="Rf9b77c802c894cad"/>
    <p:sldId xmlns:r="http://schemas.openxmlformats.org/officeDocument/2006/relationships" id="258" r:id="Raa61d885fdf64316"/>
    <p:sldId xmlns:r="http://schemas.openxmlformats.org/officeDocument/2006/relationships" id="259" r:id="Rb0c4361d55904333"/>
    <p:sldId xmlns:r="http://schemas.openxmlformats.org/officeDocument/2006/relationships" id="260" r:id="R7eabdaa91cf24e8d"/>
    <p:sldId xmlns:r="http://schemas.openxmlformats.org/officeDocument/2006/relationships" id="261" r:id="Rc98afc8913184ad4"/>
    <p:sldId xmlns:r="http://schemas.openxmlformats.org/officeDocument/2006/relationships" id="262" r:id="Rf29589dd85f74fd4"/>
    <p:sldId xmlns:r="http://schemas.openxmlformats.org/officeDocument/2006/relationships" id="263" r:id="Rbf7dbcc9bc88496c"/>
    <p:sldId xmlns:r="http://schemas.openxmlformats.org/officeDocument/2006/relationships" id="264" r:id="R5deede38143640f9"/>
    <p:sldId xmlns:r="http://schemas.openxmlformats.org/officeDocument/2006/relationships" id="265" r:id="Rd3bf0fd8d09d4375"/>
    <p:sldId xmlns:r="http://schemas.openxmlformats.org/officeDocument/2006/relationships" id="266" r:id="Rb4594d2c9b8a4eb2"/>
    <p:sldId xmlns:r="http://schemas.openxmlformats.org/officeDocument/2006/relationships" id="267" r:id="R997b97fc40394a6c"/>
    <p:sldId xmlns:r="http://schemas.openxmlformats.org/officeDocument/2006/relationships" id="268" r:id="R0daf063e8e6c4ba9"/>
    <p:sldId xmlns:r="http://schemas.openxmlformats.org/officeDocument/2006/relationships" id="269" r:id="Red0ea6705dca41cc"/>
    <p:sldId xmlns:r="http://schemas.openxmlformats.org/officeDocument/2006/relationships" id="270" r:id="R415921872f7e431e"/>
    <p:sldId xmlns:r="http://schemas.openxmlformats.org/officeDocument/2006/relationships" id="271" r:id="R33cb48a7950c47e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46f958f953d4033" /><Relationship Type="http://schemas.openxmlformats.org/officeDocument/2006/relationships/slideMaster" Target="/ppt/slideMasters/slideMaster1.xml" Id="R1449c0a410974079" /><Relationship Type="http://schemas.openxmlformats.org/officeDocument/2006/relationships/notesMaster" Target="/ppt/notesMasters/notesMaster1.xml" Id="R5e0e0123965b4093" /><Relationship Type="http://schemas.openxmlformats.org/officeDocument/2006/relationships/presProps" Target="/ppt/presProps.xml" Id="Re5937646fb45416c" /><Relationship Type="http://schemas.openxmlformats.org/officeDocument/2006/relationships/tableStyles" Target="/ppt/tableStyles.xml" Id="R44b67196cc2f4c87" /><Relationship Type="http://schemas.openxmlformats.org/officeDocument/2006/relationships/slide" Target="/ppt/slides/slide1.xml" Id="R2eb056996ae54c84" /><Relationship Type="http://schemas.openxmlformats.org/officeDocument/2006/relationships/slide" Target="/ppt/slides/slide2.xml" Id="Rf9b77c802c894cad" /><Relationship Type="http://schemas.openxmlformats.org/officeDocument/2006/relationships/slide" Target="/ppt/slides/slide3.xml" Id="Raa61d885fdf64316" /><Relationship Type="http://schemas.openxmlformats.org/officeDocument/2006/relationships/slide" Target="/ppt/slides/slide4.xml" Id="Rb0c4361d55904333" /><Relationship Type="http://schemas.openxmlformats.org/officeDocument/2006/relationships/slide" Target="/ppt/slides/slide5.xml" Id="R7eabdaa91cf24e8d" /><Relationship Type="http://schemas.openxmlformats.org/officeDocument/2006/relationships/slide" Target="/ppt/slides/slide6.xml" Id="Rc98afc8913184ad4" /><Relationship Type="http://schemas.openxmlformats.org/officeDocument/2006/relationships/slide" Target="/ppt/slides/slide7.xml" Id="Rf29589dd85f74fd4" /><Relationship Type="http://schemas.openxmlformats.org/officeDocument/2006/relationships/slide" Target="/ppt/slides/slide8.xml" Id="Rbf7dbcc9bc88496c" /><Relationship Type="http://schemas.openxmlformats.org/officeDocument/2006/relationships/slide" Target="/ppt/slides/slide9.xml" Id="R5deede38143640f9" /><Relationship Type="http://schemas.openxmlformats.org/officeDocument/2006/relationships/slide" Target="/ppt/slides/slide10.xml" Id="Rd3bf0fd8d09d4375" /><Relationship Type="http://schemas.openxmlformats.org/officeDocument/2006/relationships/slide" Target="/ppt/slides/slide11.xml" Id="Rb4594d2c9b8a4eb2" /><Relationship Type="http://schemas.openxmlformats.org/officeDocument/2006/relationships/slide" Target="/ppt/slides/slide12.xml" Id="R997b97fc40394a6c" /><Relationship Type="http://schemas.openxmlformats.org/officeDocument/2006/relationships/slide" Target="/ppt/slides/slide13.xml" Id="R0daf063e8e6c4ba9" /><Relationship Type="http://schemas.openxmlformats.org/officeDocument/2006/relationships/slide" Target="/ppt/slides/slide14.xml" Id="Red0ea6705dca41cc" /><Relationship Type="http://schemas.openxmlformats.org/officeDocument/2006/relationships/slide" Target="/ppt/slides/slide15.xml" Id="R415921872f7e431e" /><Relationship Type="http://schemas.openxmlformats.org/officeDocument/2006/relationships/slide" Target="/ppt/slides/slide16.xml" Id="R33cb48a7950c47e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7d01137f39c43c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0d79cf633e04131" /><Relationship Type="http://schemas.openxmlformats.org/officeDocument/2006/relationships/notesMaster" Target="/ppt/notesMasters/notesMaster1.xml" Id="R2ca51c2de00a4bbe" /></Relationships>
</file>

<file path=ppt/notesSlides/_rels/notesSlide2.xml.rels>&#65279;<?xml version="1.0" encoding="utf-8"?><Relationships xmlns="http://schemas.openxmlformats.org/package/2006/relationships"><Relationship Type="http://schemas.openxmlformats.org/officeDocument/2006/relationships/slide" Target="/ppt/slides/slide2.xml" Id="R7529819248ad44cd" /><Relationship Type="http://schemas.openxmlformats.org/officeDocument/2006/relationships/notesMaster" Target="/ppt/notesMasters/notesMaster1.xml" Id="R49598cb6679c44a6" /></Relationships>
</file>

<file path=ppt/notesSlides/_rels/notesSlide3.xml.rels>&#65279;<?xml version="1.0" encoding="utf-8"?><Relationships xmlns="http://schemas.openxmlformats.org/package/2006/relationships"><Relationship Type="http://schemas.openxmlformats.org/officeDocument/2006/relationships/slide" Target="/ppt/slides/slide3.xml" Id="R545a768133ef48c1" /><Relationship Type="http://schemas.openxmlformats.org/officeDocument/2006/relationships/notesMaster" Target="/ppt/notesMasters/notesMaster1.xml" Id="R48efb7b4a0ec45f0" /></Relationships>
</file>

<file path=ppt/notesSlides/_rels/notesSlide4.xml.rels>&#65279;<?xml version="1.0" encoding="utf-8"?><Relationships xmlns="http://schemas.openxmlformats.org/package/2006/relationships"><Relationship Type="http://schemas.openxmlformats.org/officeDocument/2006/relationships/slide" Target="/ppt/slides/slide4.xml" Id="R1e5bc3699628443a" /><Relationship Type="http://schemas.openxmlformats.org/officeDocument/2006/relationships/notesMaster" Target="/ppt/notesMasters/notesMaster1.xml" Id="R4589bd40985d4630" /></Relationships>
</file>

<file path=ppt/notesSlides/_rels/notesSlide5.xml.rels>&#65279;<?xml version="1.0" encoding="utf-8"?><Relationships xmlns="http://schemas.openxmlformats.org/package/2006/relationships"><Relationship Type="http://schemas.openxmlformats.org/officeDocument/2006/relationships/slide" Target="/ppt/slides/slide5.xml" Id="R809db50110ea42f0" /><Relationship Type="http://schemas.openxmlformats.org/officeDocument/2006/relationships/notesMaster" Target="/ppt/notesMasters/notesMaster1.xml" Id="Re5e1a8e570b64605" /></Relationships>
</file>

<file path=ppt/notesSlides/_rels/notesSlide6.xml.rels>&#65279;<?xml version="1.0" encoding="utf-8"?><Relationships xmlns="http://schemas.openxmlformats.org/package/2006/relationships"><Relationship Type="http://schemas.openxmlformats.org/officeDocument/2006/relationships/slide" Target="/ppt/slides/slide6.xml" Id="R6934e376647c4c0d" /><Relationship Type="http://schemas.openxmlformats.org/officeDocument/2006/relationships/notesMaster" Target="/ppt/notesMasters/notesMaster1.xml" Id="Rf4faf341fde84780" /></Relationships>
</file>

<file path=ppt/notesSlides/_rels/notesSlide7.xml.rels>&#65279;<?xml version="1.0" encoding="utf-8"?><Relationships xmlns="http://schemas.openxmlformats.org/package/2006/relationships"><Relationship Type="http://schemas.openxmlformats.org/officeDocument/2006/relationships/slide" Target="/ppt/slides/slide7.xml" Id="R071d431e25ce48aa" /><Relationship Type="http://schemas.openxmlformats.org/officeDocument/2006/relationships/notesMaster" Target="/ppt/notesMasters/notesMaster1.xml" Id="Rcb75a32d362c49ee" /></Relationships>
</file>

<file path=ppt/notesSlides/_rels/notesSlide8.xml.rels>&#65279;<?xml version="1.0" encoding="utf-8"?><Relationships xmlns="http://schemas.openxmlformats.org/package/2006/relationships"><Relationship Type="http://schemas.openxmlformats.org/officeDocument/2006/relationships/slide" Target="/ppt/slides/slide8.xml" Id="R48bdf9575a394cac" /><Relationship Type="http://schemas.openxmlformats.org/officeDocument/2006/relationships/notesMaster" Target="/ppt/notesMasters/notesMaster1.xml" Id="Rfdcc60ed3b424278" /></Relationships>
</file>

<file path=ppt/notesSlides/_rels/notesSlide9.xml.rels>&#65279;<?xml version="1.0" encoding="utf-8"?><Relationships xmlns="http://schemas.openxmlformats.org/package/2006/relationships"><Relationship Type="http://schemas.openxmlformats.org/officeDocument/2006/relationships/slide" Target="/ppt/slides/slide9.xml" Id="R1ec8e0d40e8a491e" /><Relationship Type="http://schemas.openxmlformats.org/officeDocument/2006/relationships/notesMaster" Target="/ppt/notesMasters/notesMaster1.xml" Id="R2a428988112f4c8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2832355b060498a" /><Relationship Type="http://schemas.openxmlformats.org/officeDocument/2006/relationships/notesMaster" Target="/ppt/notesMasters/notesMaster1.xml" Id="R6e9aa65fc752457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a41d8068ad64367" /><Relationship Type="http://schemas.openxmlformats.org/officeDocument/2006/relationships/notesMaster" Target="/ppt/notesMasters/notesMaster1.xml" Id="Rffe4688714bf47f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4959ac11449495b" /><Relationship Type="http://schemas.openxmlformats.org/officeDocument/2006/relationships/notesMaster" Target="/ppt/notesMasters/notesMaster1.xml" Id="R184e2bdf42ce44a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a5355db2f984bd0" /><Relationship Type="http://schemas.openxmlformats.org/officeDocument/2006/relationships/notesMaster" Target="/ppt/notesMasters/notesMaster1.xml" Id="R341218bc713b403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14dda9dc47d4913" /><Relationship Type="http://schemas.openxmlformats.org/officeDocument/2006/relationships/notesMaster" Target="/ppt/notesMasters/notesMaster1.xml" Id="R26527bc221ff401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8b6950ce02a466d" /><Relationship Type="http://schemas.openxmlformats.org/officeDocument/2006/relationships/notesMaster" Target="/ppt/notesMasters/notesMaster1.xml" Id="Raf7e326cca894af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5ee79575a1e4add" /><Relationship Type="http://schemas.openxmlformats.org/officeDocument/2006/relationships/notesMaster" Target="/ppt/notesMasters/notesMaster1.xml" Id="Rb336b28688a6455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member-facing guide to the collective agreement between the Board of Governors of the University of Calgary and the Postdoctoral Fellows Association of the University of Calgary. Article 26.1 states an effective date of January 1, 2024 and a term through June 30, 2028, with the continuation provisions set out in that clause. Pay highlights are dated September 2026. The deck is not an exhaustive summary.</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Article 2.1 recognizes PDAC as the exclusive bargaining agent for persons employed as Postdoctoral Associates by the Board in Calgary, effective the start date of the Letter of Appointment. Definitions distinguish Associates (University employees) from Fellowship Holders and Guest Scholars. Fellowship Holders and Guest Scholars are not in an employment relationship with the University unless they also hold an Associate appointment under Article 5.13. When an Associate receives additional external funding during the appointment, Article 5.13 provides for a reduced Associate appointment and a second Fellowship Holder or Guest Scholar appointment, subject to Postdoctoral Office approval. Effective July 1, 2024, the retained Associate appointment minimum is 10% of the original appointment.</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Appendix A clause 1.1 sets the minimum applicable annualized stipend/salary from all combined sources for each Employee. The schedule is $40,000 on January 1, 2024, $45,000 on July 1, 2024, $49,000 on July 1, 2025, $51,000 on July 1, 2026 and $53,000 on July 1, 2027. The $51,000 figure is the scheduled minimum in effect as of September 2026. It is a combined-source annualized minimum, not an additional payment, a net take-home amount, or a universal increase applied to every funding source. Appendix A clause 1.2 sets no maximum salary rate for Associates.</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Under Appendix A clause 1.3, except for clause 1.4, Employees paid at or above the minimum on the corresponding effective dates receive the scheduled increase to the salary/stipend associated with their Postdoctoral Associate appointment. Rates are 2% July 1, 2024, 2% July 1, 2025, 1.75% July 1, 2026 and 1.75% July 1, 2027. These are distinct from the minimum annualized salary schedule. Clause 1.4 excludes appointments paid through a funding agreement where sponsor terms stipulate a fixed annual salary rate and do not include additional funds to increase the salary rate. The agreement gives Mitacs-funded Associates as an example. Clause 1.5 states that, for Article 5.13 combined appointments, no increase applies to the Fellowship Holder or Guest Scholar appointment.</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Article 7.1 provides flexibility for research, scholarship and individual needs, with Employees managing their schedules in accordance with their responsibilities. Article 7.2 defines normal hours as 40 per week. Article 7.3 says Employees shall not regularly be required to work more than 40 hours, and cannot be required to work more than 48 in a work week without mutual agreement. As part of that agreement the parties should consider appropriate paid time off to recognize additional hours. Employees will not be disciplined for refusing work beyond 48 hours in a week. This clause does not promise a specific overtime premium. Article 7.4 counts agreed conference/seminar/course/workshop attendance and associated travel as normal work time.</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Article 10.2 provides minimum paid personal leave of 15 Business Days in Years 1 and 2 and 20 Business Days from Year 3 onward. Personal leave may be consecutive, and is additional to holidays listed in Article 9.1 and University closure periods. Article 10.3 allows a higher entitlement negotiated with the Supervisor and recorded in the Letter of Appointment. Article 9.4 provides three Board-designated Business Days off, without loss of pay or extra leave, when the University is closed between December 25 and January 1. Required work during that closure attracts equivalent time off at a future mutually agreed date. Article 9.3 gives time off for actual hours worked on a holiday, scheduled by mutual agreement.</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Article 8.4 entitles Employees with appointments greater than six months to enrol in a single or family Postdoctoral Fellow Employee Group Benefit plan (Plan C), provided they meet the plan requirements. Article 8.5 says the Supervisor pays the single or family plan premiums. Article 8.6 requires Association agreement to substantial reductions to benefits. Article 8.13 commits the Board to a $500 Flexible Spending Account contribution for eligible full-time Employees whose appointments are longer than six months, and up to $500 on a pro rata basis for eligible part-time Employees whose appointments are longer than six months. The agreement does not explicitly state an annual contribution frequency, so this deck makes no annual claim. Article 8.14 directs readers to HR for account terms and conditions.</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Tuition support is a remission at the Canadian Student Tuition rate for UCalgary undergraduate or graduate academic credit courses. Under Article 8.7, a full-time Employee with at least six months of continuous service before the academic session starts is entitled to up to four credit courses, subject to Article 8.9. Part-time Employee support is prorated to hours in the appointment. Under Article 8.8, after at least one year of Employee continuous service, a spouse and each dependent of a full-time Employee are each eligible for up to three credit courses, subject to Article 8.9. Spouse/dependent support for a part-time Employee is half of the full-time entitlement. Article 8.9 requires active employment on the fee deadline, academic and registration eligibility, payment of other general compulsory fees, an application before the fee-payment deadline, and acceptable evidence of child dependency. Article 8.10 limits remission to one benefit per academic year except when both spouses are University employees. Article 8.11 provides specific carry-forward terms for full-time student spouses/dependents. Article 8.12 states the waived tuition is reported as a taxable benefit on the Employee T4.</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Casual Illness means absence caused by illness or injury for five consecutive Business Days or fewer (apart from injuries covered by WCB). Article 10.5 requires notice to the Supervisor as soon as possible. Article 10.6 entitles the Employee to full salary and benefits during Casual Illness. General Illness is absence longer than five consecutive Business Days. Article 10.8 requires informing the Supervisor and Staff Wellness. Medical documentation may be requested by Staff Wellness. Under Article 10.10 the Supervisor and Postdoctoral Office determine and both approve whether General Illness leave is paid or unpaid, considering leave length/reasons, time remaining in the appointment, EI sickness benefit availability and project funds. Article 10.11 continues the Supervisor contribution to extended health benefit plans during General Illness.</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Article 10.17 provides a pregnant Employee with 90 days of service with 18 weeks of unpaid maternity leave, commencing within the 12 weeks before the estimated delivery date. Clauses 10.18–10.21 set out additional maternity conditions, including notice. Article 10.22 provides an Employee with 90 days of continuous service and actual care or custody of a newborn/newly adopted child with up to 62 weeks of unpaid parental leave. The source states within 78 weeks after the child’s birth, and requires proof of birth/adoption, reasonable written notice, and a return date established before leave starts. Under 10.23 the Board may restrict the combined parental leave for two University-employed parents to 62 weeks. Article 10.16 says supervisor benefit contributions during maternity/parental leave are discretionary. Employees may elect to continue benefits at their own expense if supervisor contributions do not continue. Leave entitlements and EI/top-up payment eligibility are separate.</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Article 10.25 eligibility requires a birth or adoptive parent on approved maternity/parental leave who establishes primary caregiver status and has six months of continuous service. It is for care during the first year of life or adoption. Article 10.26 defines a weekly benefit designed to bring income to a maximum of 95% of normal income for up to 18 weeks, calculated as 95% of normal salary in the appointment less EI benefits. Article 10.27 says if the Employee does not qualify for EI, or receives extended parental EI, the University only pays the difference between standard parental EI and the 95% rate. Actual combined income can therefore be lower than 95%. Article 10.28 caps receipt at 18 weeks in one year. Article 10.29 caps combined top-up for two University-employed parents at 18 weeks. Under 10.24(a), a funding-agency benefit equal to or greater than the agreement’s must be used rather than both University and agency benefits. 10.24(b)–(c) permit split appointment support proportional to the Associate FTE and separate agency support for the fellowship/guest FTE, with no double benefit for the same FTE. Part-time benefits are proportional under 10.30. Written notice of the intended return date at leave commencement is required by 10.31.</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Article 11.3 permits requests to attend academic conferences or other educational events and requires Supervisor approval in writing. Under Article 11.4, subject to written Supervisor approval, the Employer pays travel, registration and related expenses in accordance with University travel/expense policies and relevant granting-agency policies. Article 7.4 states that agreed attendance at a conference, seminar, course or workshop, including travel to and from the event, counts as normal hours of work. Article 5.14 requires appropriate departmental training, with required training taking place as paid time within regular work hours. Article 11.5 says the Postdoctoral Office will inform Employees of professional development opportunities it organizes or knows about.</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Letter of Appointment contains duties and responsibilities under Article 5.6. Article 5.7 requires an initial meeting on appointment duties, expectations and career objectives, with subsequent meetings at least annually if requested by the Employee. Article 12.2 requires the Supervisor to conduct an annual evaluation. Any additional wage increase or lump sum beyond Appendix A is discretionary. Article 12.4 requires sharing and discussing evaluation results with the Employee. Under 12.5 Employees may append their comments to an evaluation, and 12.6 makes performance feedback developmental rather than disciplinary. Article 5.10 ordinarily limits teaching to one half-course per term, subject to granting agency restrictions. Clause 5.11 provides a written justification and approval pathway for exceptions. Under 5.12, an Instructor of Record receives a separate sessional appointment under the faculty collective agreement, with additional compensation.</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Article 17.2 recognizes academic freedom to learn, research, publish, comment, criticize, question, acquire and disseminate knowledge, create and perform, insofar as Employees meet appointment duties or other agreed arrangements. Article 17.3 protects against reprisal for exercising academic freedom and says academic freedom does not confer legal immunity or diminish appointment duties. Article 18 refers intellectual property and authorship rights and responsibilities to University policies, including the Intellectual Property Policy and Research Integrity Policy. Article 19 commits to a safe and respectful workplace without discrimination, sexual and gender-based violence or harassment. Complaints are addressed under University policies and the article preserves grievance and Human Rights Commission routes. Article 20 provides role-appropriate safety training, hazard information, meaningful participation, and the right to refuse dangerous work in accordance with the Occupational Health and Safety Act. Unsafe conditions/injuries must be immediately reported to the Supervisor. Workplace health and safety concerns go to the Joint Worksite Health and Safety Committee under 20.6, rather than the grievance procedure.</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Under Article 13.5, Employees are entitled to Association representation at disciplinary meetings and meetings with a reasonable prospect of becoming disciplinary. They must receive at least two Business Days notice and advice of their entitlement to Association representation. Article 15 establishes grievance, mediation and arbitration procedures with route-specific requirements and time limits. Because deadlines depend on the stage and type of matter, the slide recommends prompt contact with PDAC and does not give a single simplified grievance deadline. The contact email is from the agreement’s page 4 contact sheet. For workplace health and safety concerns, Article 20.6 specifies the Joint Worksite Health and Safety Committee rather than the grievance procedure.</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Member actions suggested by this guide are to compare the appointment and pay statement with the relevant salary and appointment clauses, confirm benefit eligibility and deadlines with the appropriate office, and contact PDAC early about workplace concerns. These suggestions are not additional contractual obligations. The agreement’s page 4 lists labour.relations@pdacalgary.com for PDAC and postdoc@ucalgary.ca for appointments and new hires. Article 27.1 provides for hosting the agreement on Association and HR websites with a Postdoctoral Office link. The full public PDF linked here was verified by the parent task as matching the supplied 41-page agreement.</a:t>
            </a:r>
          </a:p>
          <a:p xmlns:a="http://schemas.openxmlformats.org/drawingml/2006/main">
            <a:r>
              <a:t/>
            </a:r>
          </a:p>
          <a:p xmlns:a="http://schemas.openxmlformats.org/drawingml/2006/main">
            <a:r>
              <a:t>Source: https://pdacalgary.com/wp-content/uploads/2026/05/collective-agreement.pdf</a:t>
            </a:r>
          </a:p>
          <a:p xmlns:a="http://schemas.openxmlformats.org/drawingml/2006/main">
            <a:r>
              <a:t>User-supplied source: collective-agreement.pdf, 41 pages. Agreement effective January 1, 2024 to June 30, 2028. These are selected member highlights. The collective agreement governs.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bf1c4e3474e4f2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a057cbc53a246b5" /><Relationship Type="http://schemas.openxmlformats.org/officeDocument/2006/relationships/slideLayout" Target="/ppt/slideLayouts/slideLayout1.xml" Id="Rb7cdf22de5b8492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7cdf22de5b8492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d6e444a0e344fd9" /><Relationship Type="http://schemas.openxmlformats.org/officeDocument/2006/relationships/notesSlide" Target="/ppt/notesSlides/notesSlide1.xml" Id="Rbf8088c30ba0464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3db64fdb8984688" /><Relationship Type="http://schemas.openxmlformats.org/officeDocument/2006/relationships/notesSlide" Target="/ppt/notesSlides/notesSlide2.xml" Id="R98276725150441f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7ca7d6a00bf44fb" /><Relationship Type="http://schemas.openxmlformats.org/officeDocument/2006/relationships/notesSlide" Target="/ppt/notesSlides/notesSlide3.xml" Id="R5b64311c62a7421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f7f9e833ec6435b" /><Relationship Type="http://schemas.openxmlformats.org/officeDocument/2006/relationships/notesSlide" Target="/ppt/notesSlides/notesSlide4.xml" Id="Re32e7a2bcdc54a5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8992ddefbb94ec0" /><Relationship Type="http://schemas.openxmlformats.org/officeDocument/2006/relationships/notesSlide" Target="/ppt/notesSlides/notesSlide5.xml" Id="R3e82ee7196a14fe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2b6311071c743f3" /><Relationship Type="http://schemas.openxmlformats.org/officeDocument/2006/relationships/notesSlide" Target="/ppt/notesSlides/notesSlide6.xml" Id="R62f946ff2e02417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1fe415a4aac4f35" /><Relationship Type="http://schemas.openxmlformats.org/officeDocument/2006/relationships/notesSlide" Target="/ppt/notesSlides/notesSlide7.xml" Id="R0064bc0b9e15426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06d7006199e46a8" /><Relationship Type="http://schemas.openxmlformats.org/officeDocument/2006/relationships/notesSlide" Target="/ppt/notesSlides/notesSlide8.xml" Id="R23b827ecc5ea49f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428669b56794390" /><Relationship Type="http://schemas.openxmlformats.org/officeDocument/2006/relationships/notesSlide" Target="/ppt/notesSlides/notesSlide9.xml" Id="R9a00379ff6d9416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7366097409c4bb9" /><Relationship Type="http://schemas.openxmlformats.org/officeDocument/2006/relationships/notesSlide" Target="/ppt/notesSlides/notesSlide10.xml" Id="R88d0e87b9eb2443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531718eee0a64de1" /><Relationship Type="http://schemas.openxmlformats.org/officeDocument/2006/relationships/notesSlide" Target="/ppt/notesSlides/notesSlide11.xml" Id="Rb00b1dcb9faa4b7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dacf20221ae4e0e" /><Relationship Type="http://schemas.openxmlformats.org/officeDocument/2006/relationships/notesSlide" Target="/ppt/notesSlides/notesSlide12.xml" Id="Rdbfe0e7b89224d7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9a4c8223cd2947de" /><Relationship Type="http://schemas.openxmlformats.org/officeDocument/2006/relationships/notesSlide" Target="/ppt/notesSlides/notesSlide13.xml" Id="Ra8e66c5ecfcf4a7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6f1520c19674f3b" /><Relationship Type="http://schemas.openxmlformats.org/officeDocument/2006/relationships/notesSlide" Target="/ppt/notesSlides/notesSlide14.xml" Id="Ra31cfe4642d149d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5b8e5d7923704911" /><Relationship Type="http://schemas.openxmlformats.org/officeDocument/2006/relationships/notesSlide" Target="/ppt/notesSlides/notesSlide15.xml" Id="R5c246a8f223c49c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886a246463745a7" /><Relationship Type="http://schemas.openxmlformats.org/officeDocument/2006/relationships/hyperlink" Target="https://pdacalgary.com/wp-content/uploads/2026/05/collective-agreement.pdf" TargetMode="External" Id="Racb6c29cccb54de9" /><Relationship Type="http://schemas.openxmlformats.org/officeDocument/2006/relationships/notesSlide" Target="/ppt/notesSlides/notesSlide16.xml" Id="R677925ccda6b4f10" /></Relationships>
</file>

<file path=ppt/slides/slide1.xml><?xml version="1.0" encoding="utf-8"?>
<p:sld xmlns:p="http://schemas.openxmlformats.org/presentationml/2006/main">
  <p:cSld>
    <p:bg>
      <p:bgPr>
        <a:solidFill xmlns:a="http://schemas.openxmlformats.org/drawingml/2006/main">
          <a:srgbClr val="23307E"/>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006952E-2AB4-4B34-B9F3-164F958014D7}"/>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556080"/>
            </a:solidFill>
          </a:ln>
        </p:spPr>
      </p:sp>
      <p:sp>
        <p:nvSpPr>
          <p:cNvPr id="2" name="Agreement term: Article 26.1, p. 36">
            <a:extLst xmlns:a="http://schemas.openxmlformats.org/drawingml/2006/main">
              <a:ext uri="{FF2B5EF4-FFF2-40B4-BE49-F238E27FC236}">
                <a16:creationId xmlns:a16="http://schemas.microsoft.com/office/drawing/2014/main" id="{F59B2475-0E8D-45B6-874C-057C9FEEBF6A}"/>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DDE2F4"/>
                </a:solidFill>
                <a:latin typeface="Arial"/>
                <a:ea typeface="Arial"/>
                <a:cs typeface="Arial"/>
              </a:defRPr>
            </a:pPr>
            <a:r>
              <a:rPr sz="975" b="0">
                <a:solidFill>
                  <a:srgbClr val="DDE2F4"/>
                </a:solidFill>
                <a:latin typeface="Arial"/>
                <a:ea typeface="Arial"/>
                <a:cs typeface="Arial"/>
              </a:rPr>
              <a:t>Agreement term: Article 26.1, p. 36</a:t>
            </a:r>
          </a:p>
        </p:txBody>
      </p:sp>
      <p:sp>
        <p:nvSpPr>
          <p:cNvPr id="3" name="Postdoctoral Associates. Highlights only. The collective agreement gov">
            <a:extLst xmlns:a="http://schemas.openxmlformats.org/drawingml/2006/main">
              <a:ext uri="{FF2B5EF4-FFF2-40B4-BE49-F238E27FC236}">
                <a16:creationId xmlns:a16="http://schemas.microsoft.com/office/drawing/2014/main" id="{6870E681-3144-4715-86C7-4D6594BCA2A3}"/>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DDE2F4"/>
                </a:solidFill>
                <a:latin typeface="Arial"/>
                <a:ea typeface="Arial"/>
                <a:cs typeface="Arial"/>
              </a:defRPr>
            </a:pPr>
            <a:r>
              <a:rPr sz="900" b="0">
                <a:solidFill>
                  <a:srgbClr val="DDE2F4"/>
                </a:solidFill>
                <a:latin typeface="Arial"/>
                <a:ea typeface="Arial"/>
                <a:cs typeface="Arial"/>
              </a:rPr>
              <a:t>Postdoctoral Associates. Highlights only. The collective agreement governs.</a:t>
            </a:r>
          </a:p>
        </p:txBody>
      </p:sp>
      <p:sp>
        <p:nvSpPr>
          <p:cNvPr id="4" name="01">
            <a:extLst xmlns:a="http://schemas.openxmlformats.org/drawingml/2006/main">
              <a:ext uri="{FF2B5EF4-FFF2-40B4-BE49-F238E27FC236}">
                <a16:creationId xmlns:a16="http://schemas.microsoft.com/office/drawing/2014/main" id="{E1F9720E-722B-4FA6-8A91-C786AC3015F9}"/>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FCCB05"/>
                </a:solidFill>
                <a:latin typeface="Arial"/>
                <a:ea typeface="Arial"/>
                <a:cs typeface="Arial"/>
              </a:defRPr>
            </a:pPr>
            <a:r>
              <a:rPr sz="1500" b="1">
                <a:solidFill>
                  <a:srgbClr val="FCCB05"/>
                </a:solidFill>
                <a:latin typeface="Arial"/>
                <a:ea typeface="Arial"/>
                <a:cs typeface="Arial"/>
              </a:rPr>
              <a:t>01</a:t>
            </a:r>
          </a:p>
        </p:txBody>
      </p:sp>
      <p:sp>
        <p:nvSpPr>
          <p:cNvPr id="5" name="PDAC">
            <a:extLst xmlns:a="http://schemas.openxmlformats.org/drawingml/2006/main">
              <a:ext uri="{FF2B5EF4-FFF2-40B4-BE49-F238E27FC236}">
                <a16:creationId xmlns:a16="http://schemas.microsoft.com/office/drawing/2014/main" id="{197375DE-14BD-4895-8683-8888F8324C78}"/>
              </a:ext>
            </a:extLst>
          </p:cNvPr>
          <p:cNvSpPr>
            <a:spLocks xmlns:a="http://schemas.openxmlformats.org/drawingml/2006/main" noGrp="1"/>
          </p:cNvSpPr>
          <p:nvPr/>
        </p:nvSpPr>
        <p:spPr>
          <a:xfrm xmlns:a="http://schemas.openxmlformats.org/drawingml/2006/main">
            <a:off x="609600" y="438150"/>
            <a:ext cx="342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000" b="1">
                <a:solidFill>
                  <a:srgbClr val="FCCB05"/>
                </a:solidFill>
                <a:latin typeface="Arial"/>
                <a:ea typeface="Arial"/>
                <a:cs typeface="Arial"/>
              </a:defRPr>
            </a:pPr>
            <a:r>
              <a:rPr sz="3000" b="1">
                <a:solidFill>
                  <a:srgbClr val="FCCB05"/>
                </a:solidFill>
                <a:latin typeface="Arial"/>
                <a:ea typeface="Arial"/>
                <a:cs typeface="Arial"/>
              </a:rPr>
              <a:t>PDAC</a:t>
            </a:r>
          </a:p>
        </p:txBody>
      </p:sp>
      <p:sp>
        <p:nvSpPr>
          <p:cNvPr id="6" name="Collective&#10;agreement">
            <a:extLst xmlns:a="http://schemas.openxmlformats.org/drawingml/2006/main">
              <a:ext uri="{FF2B5EF4-FFF2-40B4-BE49-F238E27FC236}">
                <a16:creationId xmlns:a16="http://schemas.microsoft.com/office/drawing/2014/main" id="{5C88435E-DF5E-4F1A-B724-246673169819}"/>
              </a:ext>
            </a:extLst>
          </p:cNvPr>
          <p:cNvSpPr>
            <a:spLocks xmlns:a="http://schemas.openxmlformats.org/drawingml/2006/main" noGrp="1"/>
          </p:cNvSpPr>
          <p:nvPr/>
        </p:nvSpPr>
        <p:spPr>
          <a:xfrm xmlns:a="http://schemas.openxmlformats.org/drawingml/2006/main">
            <a:off x="609600" y="1390650"/>
            <a:ext cx="10668000" cy="2171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8100" b="1">
                <a:solidFill>
                  <a:srgbClr val="FFFFFF"/>
                </a:solidFill>
                <a:latin typeface="Arial"/>
                <a:ea typeface="Arial"/>
                <a:cs typeface="Arial"/>
              </a:defRPr>
            </a:pPr>
            <a:r>
              <a:rPr sz="8100" b="1">
                <a:solidFill>
                  <a:srgbClr val="FFFFFF"/>
                </a:solidFill>
                <a:latin typeface="Arial"/>
                <a:ea typeface="Arial"/>
                <a:cs typeface="Arial"/>
              </a:rPr>
              <a:t>Collective</a:t>
            </a:r>
          </a:p>
          <a:p xmlns:a="http://schemas.openxmlformats.org/drawingml/2006/main">
            <a:pPr algn="l">
              <a:defRPr sz="8100" b="1">
                <a:solidFill>
                  <a:srgbClr val="FFFFFF"/>
                </a:solidFill>
                <a:latin typeface="Arial"/>
                <a:ea typeface="Arial"/>
                <a:cs typeface="Arial"/>
              </a:defRPr>
            </a:pPr>
            <a:r>
              <a:rPr sz="8100" b="1">
                <a:solidFill>
                  <a:srgbClr val="FFFFFF"/>
                </a:solidFill>
                <a:latin typeface="Arial"/>
                <a:ea typeface="Arial"/>
                <a:cs typeface="Arial"/>
              </a:rPr>
              <a:t>agreement</a:t>
            </a:r>
          </a:p>
        </p:txBody>
      </p:sp>
      <p:sp>
        <p:nvSpPr>
          <p:cNvPr id="7" name="2024–2028">
            <a:extLst xmlns:a="http://schemas.openxmlformats.org/drawingml/2006/main">
              <a:ext uri="{FF2B5EF4-FFF2-40B4-BE49-F238E27FC236}">
                <a16:creationId xmlns:a16="http://schemas.microsoft.com/office/drawing/2014/main" id="{1CE21BDA-6134-4B6B-8F06-6F460248C8AF}"/>
              </a:ext>
            </a:extLst>
          </p:cNvPr>
          <p:cNvSpPr>
            <a:spLocks xmlns:a="http://schemas.openxmlformats.org/drawingml/2006/main" noGrp="1"/>
          </p:cNvSpPr>
          <p:nvPr/>
        </p:nvSpPr>
        <p:spPr>
          <a:xfrm xmlns:a="http://schemas.openxmlformats.org/drawingml/2006/main">
            <a:off x="628650" y="3771900"/>
            <a:ext cx="95250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6000" b="1">
                <a:solidFill>
                  <a:srgbClr val="FCCB05"/>
                </a:solidFill>
                <a:latin typeface="Arial"/>
                <a:ea typeface="Arial"/>
                <a:cs typeface="Arial"/>
              </a:defRPr>
            </a:pPr>
            <a:r>
              <a:rPr sz="6000" b="1">
                <a:solidFill>
                  <a:srgbClr val="FCCB05"/>
                </a:solidFill>
                <a:latin typeface="Arial"/>
                <a:ea typeface="Arial"/>
                <a:cs typeface="Arial"/>
              </a:rPr>
              <a:t>2024–2028</a:t>
            </a:r>
          </a:p>
        </p:txBody>
      </p:sp>
      <p:sp>
        <p:nvSpPr>
          <p:cNvPr id="8" name="Member highlights">
            <a:extLst xmlns:a="http://schemas.openxmlformats.org/drawingml/2006/main">
              <a:ext uri="{FF2B5EF4-FFF2-40B4-BE49-F238E27FC236}">
                <a16:creationId xmlns:a16="http://schemas.microsoft.com/office/drawing/2014/main" id="{DE7F3895-FD7D-4B27-9968-5623085DE503}"/>
              </a:ext>
            </a:extLst>
          </p:cNvPr>
          <p:cNvSpPr>
            <a:spLocks xmlns:a="http://schemas.openxmlformats.org/drawingml/2006/main" noGrp="1"/>
          </p:cNvSpPr>
          <p:nvPr/>
        </p:nvSpPr>
        <p:spPr>
          <a:xfrm xmlns:a="http://schemas.openxmlformats.org/drawingml/2006/main">
            <a:off x="666750" y="5105400"/>
            <a:ext cx="10001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FFFFFF"/>
                </a:solidFill>
                <a:latin typeface="Arial"/>
                <a:ea typeface="Arial"/>
                <a:cs typeface="Arial"/>
              </a:defRPr>
            </a:pPr>
            <a:r>
              <a:rPr sz="2550" b="0">
                <a:solidFill>
                  <a:srgbClr val="FFFFFF"/>
                </a:solidFill>
                <a:latin typeface="Arial"/>
                <a:ea typeface="Arial"/>
                <a:cs typeface="Arial"/>
              </a:rPr>
              <a:t>Member highlights</a:t>
            </a:r>
          </a:p>
        </p:txBody>
      </p:sp>
      <p:sp>
        <p:nvSpPr>
          <p:cNvPr id="9" name="University of Calgary">
            <a:extLst xmlns:a="http://schemas.openxmlformats.org/drawingml/2006/main">
              <a:ext uri="{FF2B5EF4-FFF2-40B4-BE49-F238E27FC236}">
                <a16:creationId xmlns:a16="http://schemas.microsoft.com/office/drawing/2014/main" id="{1C5F3BA2-72A1-4112-A71A-660E11515E66}"/>
              </a:ext>
            </a:extLst>
          </p:cNvPr>
          <p:cNvSpPr>
            <a:spLocks xmlns:a="http://schemas.openxmlformats.org/drawingml/2006/main" noGrp="1"/>
          </p:cNvSpPr>
          <p:nvPr/>
        </p:nvSpPr>
        <p:spPr>
          <a:xfrm xmlns:a="http://schemas.openxmlformats.org/drawingml/2006/main">
            <a:off x="666750" y="5686425"/>
            <a:ext cx="952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DDE2F4"/>
                </a:solidFill>
                <a:latin typeface="Arial"/>
                <a:ea typeface="Arial"/>
                <a:cs typeface="Arial"/>
              </a:defRPr>
            </a:pPr>
            <a:r>
              <a:rPr sz="1650" b="0">
                <a:solidFill>
                  <a:srgbClr val="DDE2F4"/>
                </a:solidFill>
                <a:latin typeface="Arial"/>
                <a:ea typeface="Arial"/>
                <a:cs typeface="Arial"/>
              </a:rPr>
              <a:t>University of Calgary</a:t>
            </a:r>
          </a:p>
        </p:txBody>
      </p:sp>
    </p:spTree>
    <p:extLst>
      <p:ext uri="{BB962C8B-B14F-4D97-AF65-F5344CB8AC3E}">
        <p14:creationId xmlns:p14="http://schemas.microsoft.com/office/powerpoint/2010/main" val="181989941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Who the agreement covers">
            <a:extLst xmlns:a="http://schemas.openxmlformats.org/drawingml/2006/main">
              <a:ext uri="{FF2B5EF4-FFF2-40B4-BE49-F238E27FC236}">
                <a16:creationId xmlns:a16="http://schemas.microsoft.com/office/drawing/2014/main" id="{A26C8439-A86A-4800-9BBD-A707DC8F47DD}"/>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23307E"/>
                </a:solidFill>
                <a:latin typeface="Arial"/>
                <a:ea typeface="Arial"/>
                <a:cs typeface="Arial"/>
              </a:defRPr>
            </a:pPr>
            <a:r>
              <a:rPr sz="3600" b="1">
                <a:solidFill>
                  <a:srgbClr val="23307E"/>
                </a:solidFill>
                <a:latin typeface="Arial"/>
                <a:ea typeface="Arial"/>
                <a:cs typeface="Arial"/>
              </a:rPr>
              <a:t>Who the agreement covers</a:t>
            </a:r>
          </a:p>
        </p:txBody>
      </p:sp>
      <p:sp>
        <p:nvSpPr>
          <p:cNvPr id="2" name="">
            <a:extLst xmlns:a="http://schemas.openxmlformats.org/drawingml/2006/main">
              <a:ext uri="{FF2B5EF4-FFF2-40B4-BE49-F238E27FC236}">
                <a16:creationId xmlns:a16="http://schemas.microsoft.com/office/drawing/2014/main" id="{A977757B-72CA-4D3C-A60D-10267F0BF759}"/>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3" name="Definitions, pp. 6–7. Articles 2.1 and 5.13, pp. 8, 11.">
            <a:extLst xmlns:a="http://schemas.openxmlformats.org/drawingml/2006/main">
              <a:ext uri="{FF2B5EF4-FFF2-40B4-BE49-F238E27FC236}">
                <a16:creationId xmlns:a16="http://schemas.microsoft.com/office/drawing/2014/main" id="{F9E5ACCA-59BC-4B74-89D3-5DC519EA0B71}"/>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556080"/>
                </a:solidFill>
                <a:latin typeface="Arial"/>
                <a:ea typeface="Arial"/>
                <a:cs typeface="Arial"/>
              </a:defRPr>
            </a:pPr>
            <a:r>
              <a:rPr sz="975" b="0">
                <a:solidFill>
                  <a:srgbClr val="556080"/>
                </a:solidFill>
                <a:latin typeface="Arial"/>
                <a:ea typeface="Arial"/>
                <a:cs typeface="Arial"/>
              </a:rPr>
              <a:t>Definitions, pp. 6–7. Articles 2.1 and 5.13, pp. 8, 11.</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1819820D-8BE4-47C5-BBAE-F3101D23DC6E}"/>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556080"/>
                </a:solidFill>
                <a:latin typeface="Arial"/>
                <a:ea typeface="Arial"/>
                <a:cs typeface="Arial"/>
              </a:defRPr>
            </a:pPr>
            <a:r>
              <a:rPr sz="900" b="0">
                <a:solidFill>
                  <a:srgbClr val="556080"/>
                </a:solidFill>
                <a:latin typeface="Arial"/>
                <a:ea typeface="Arial"/>
                <a:cs typeface="Arial"/>
              </a:rPr>
              <a:t>Postdoctoral Associates. Highlights only. The collective agreement governs.</a:t>
            </a:r>
          </a:p>
        </p:txBody>
      </p:sp>
      <p:sp>
        <p:nvSpPr>
          <p:cNvPr id="5" name="02">
            <a:extLst xmlns:a="http://schemas.openxmlformats.org/drawingml/2006/main">
              <a:ext uri="{FF2B5EF4-FFF2-40B4-BE49-F238E27FC236}">
                <a16:creationId xmlns:a16="http://schemas.microsoft.com/office/drawing/2014/main" id="{0C46DA16-6468-4024-BC91-36D835069C53}"/>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8A6500"/>
                </a:solidFill>
                <a:latin typeface="Arial"/>
                <a:ea typeface="Arial"/>
                <a:cs typeface="Arial"/>
              </a:defRPr>
            </a:pPr>
            <a:r>
              <a:rPr sz="1500" b="1">
                <a:solidFill>
                  <a:srgbClr val="8A6500"/>
                </a:solidFill>
                <a:latin typeface="Arial"/>
                <a:ea typeface="Arial"/>
                <a:cs typeface="Arial"/>
              </a:rPr>
              <a:t>02</a:t>
            </a:r>
          </a:p>
        </p:txBody>
      </p:sp>
      <p:sp>
        <p:nvSpPr>
          <p:cNvPr id="6" name="POSTDOCTORAL ASSOCIATES">
            <a:extLst xmlns:a="http://schemas.openxmlformats.org/drawingml/2006/main">
              <a:ext uri="{FF2B5EF4-FFF2-40B4-BE49-F238E27FC236}">
                <a16:creationId xmlns:a16="http://schemas.microsoft.com/office/drawing/2014/main" id="{5F9762BD-C8CD-429F-9917-42E7DB88A510}"/>
              </a:ext>
            </a:extLst>
          </p:cNvPr>
          <p:cNvSpPr>
            <a:spLocks xmlns:a="http://schemas.openxmlformats.org/drawingml/2006/main" noGrp="1"/>
          </p:cNvSpPr>
          <p:nvPr/>
        </p:nvSpPr>
        <p:spPr>
          <a:xfrm xmlns:a="http://schemas.openxmlformats.org/drawingml/2006/main">
            <a:off x="609600" y="1733550"/>
            <a:ext cx="5810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POSTDOCTORAL ASSOCIATES</a:t>
            </a:r>
          </a:p>
        </p:txBody>
      </p:sp>
      <p:sp>
        <p:nvSpPr>
          <p:cNvPr id="7" name="University&#10;employees">
            <a:extLst xmlns:a="http://schemas.openxmlformats.org/drawingml/2006/main">
              <a:ext uri="{FF2B5EF4-FFF2-40B4-BE49-F238E27FC236}">
                <a16:creationId xmlns:a16="http://schemas.microsoft.com/office/drawing/2014/main" id="{4B712AED-2118-4708-B898-90154A92DFCF}"/>
              </a:ext>
            </a:extLst>
          </p:cNvPr>
          <p:cNvSpPr>
            <a:spLocks xmlns:a="http://schemas.openxmlformats.org/drawingml/2006/main" noGrp="1"/>
          </p:cNvSpPr>
          <p:nvPr/>
        </p:nvSpPr>
        <p:spPr>
          <a:xfrm xmlns:a="http://schemas.openxmlformats.org/drawingml/2006/main">
            <a:off x="609600" y="2133600"/>
            <a:ext cx="5410200"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500" b="1">
                <a:solidFill>
                  <a:srgbClr val="23307E"/>
                </a:solidFill>
                <a:latin typeface="Arial"/>
                <a:ea typeface="Arial"/>
                <a:cs typeface="Arial"/>
              </a:defRPr>
            </a:pPr>
            <a:r>
              <a:rPr sz="4500" b="1">
                <a:solidFill>
                  <a:srgbClr val="23307E"/>
                </a:solidFill>
                <a:latin typeface="Arial"/>
                <a:ea typeface="Arial"/>
                <a:cs typeface="Arial"/>
              </a:rPr>
              <a:t>University</a:t>
            </a:r>
          </a:p>
          <a:p xmlns:a="http://schemas.openxmlformats.org/drawingml/2006/main">
            <a:pPr algn="l">
              <a:defRPr sz="4500" b="1">
                <a:solidFill>
                  <a:srgbClr val="23307E"/>
                </a:solidFill>
                <a:latin typeface="Arial"/>
                <a:ea typeface="Arial"/>
                <a:cs typeface="Arial"/>
              </a:defRPr>
            </a:pPr>
            <a:r>
              <a:rPr sz="4500" b="1">
                <a:solidFill>
                  <a:srgbClr val="23307E"/>
                </a:solidFill>
                <a:latin typeface="Arial"/>
                <a:ea typeface="Arial"/>
                <a:cs typeface="Arial"/>
              </a:rPr>
              <a:t>employees</a:t>
            </a:r>
          </a:p>
        </p:txBody>
      </p:sp>
      <p:sp>
        <p:nvSpPr>
          <p:cNvPr id="8" name="PDAC represents this bargaining unit.">
            <a:extLst xmlns:a="http://schemas.openxmlformats.org/drawingml/2006/main">
              <a:ext uri="{FF2B5EF4-FFF2-40B4-BE49-F238E27FC236}">
                <a16:creationId xmlns:a16="http://schemas.microsoft.com/office/drawing/2014/main" id="{4F86032E-7F12-4A57-B420-5403BC36ABC1}"/>
              </a:ext>
            </a:extLst>
          </p:cNvPr>
          <p:cNvSpPr>
            <a:spLocks xmlns:a="http://schemas.openxmlformats.org/drawingml/2006/main" noGrp="1"/>
          </p:cNvSpPr>
          <p:nvPr/>
        </p:nvSpPr>
        <p:spPr>
          <a:xfrm xmlns:a="http://schemas.openxmlformats.org/drawingml/2006/main">
            <a:off x="609600" y="3752850"/>
            <a:ext cx="490537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23307E"/>
                </a:solidFill>
                <a:latin typeface="Arial"/>
                <a:ea typeface="Arial"/>
                <a:cs typeface="Arial"/>
              </a:defRPr>
            </a:pPr>
            <a:r>
              <a:rPr sz="2100" b="0">
                <a:solidFill>
                  <a:srgbClr val="23307E"/>
                </a:solidFill>
                <a:latin typeface="Arial"/>
                <a:ea typeface="Arial"/>
                <a:cs typeface="Arial"/>
              </a:rPr>
              <a:t>PDAC represents this bargaining unit.</a:t>
            </a:r>
          </a:p>
        </p:txBody>
      </p:sp>
      <p:sp>
        <p:nvSpPr>
          <p:cNvPr id="9" name="">
            <a:extLst xmlns:a="http://schemas.openxmlformats.org/drawingml/2006/main">
              <a:ext uri="{FF2B5EF4-FFF2-40B4-BE49-F238E27FC236}">
                <a16:creationId xmlns:a16="http://schemas.microsoft.com/office/drawing/2014/main" id="{6ED9E43E-C5CE-431E-8890-351397850752}"/>
              </a:ext>
            </a:extLst>
          </p:cNvPr>
          <p:cNvSpPr>
            <a:spLocks xmlns:a="http://schemas.openxmlformats.org/drawingml/2006/main" noGrp="1"/>
          </p:cNvSpPr>
          <p:nvPr/>
        </p:nvSpPr>
        <p:spPr>
          <a:xfrm xmlns:a="http://schemas.openxmlformats.org/drawingml/2006/main">
            <a:off x="6238875" y="1714500"/>
            <a:ext cx="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10" name="FELLOWSHIP HOLDERS &amp; GUEST SCHOLARS">
            <a:extLst xmlns:a="http://schemas.openxmlformats.org/drawingml/2006/main">
              <a:ext uri="{FF2B5EF4-FFF2-40B4-BE49-F238E27FC236}">
                <a16:creationId xmlns:a16="http://schemas.microsoft.com/office/drawing/2014/main" id="{F0B45633-074C-42EF-8C58-585269D0628D}"/>
              </a:ext>
            </a:extLst>
          </p:cNvPr>
          <p:cNvSpPr>
            <a:spLocks xmlns:a="http://schemas.openxmlformats.org/drawingml/2006/main" noGrp="1"/>
          </p:cNvSpPr>
          <p:nvPr/>
        </p:nvSpPr>
        <p:spPr>
          <a:xfrm xmlns:a="http://schemas.openxmlformats.org/drawingml/2006/main">
            <a:off x="6553200" y="1752600"/>
            <a:ext cx="495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FELLOWSHIP HOLDERS &amp; GUEST SCHOLARS</a:t>
            </a:r>
          </a:p>
        </p:txBody>
      </p:sp>
      <p:sp>
        <p:nvSpPr>
          <p:cNvPr id="11" name="An external fellowship alone does not create a University employment r">
            <a:extLst xmlns:a="http://schemas.openxmlformats.org/drawingml/2006/main">
              <a:ext uri="{FF2B5EF4-FFF2-40B4-BE49-F238E27FC236}">
                <a16:creationId xmlns:a16="http://schemas.microsoft.com/office/drawing/2014/main" id="{4201D888-5D2C-41B0-9CD5-311DDC9DCCFD}"/>
              </a:ext>
            </a:extLst>
          </p:cNvPr>
          <p:cNvSpPr>
            <a:spLocks xmlns:a="http://schemas.openxmlformats.org/drawingml/2006/main" noGrp="1"/>
          </p:cNvSpPr>
          <p:nvPr/>
        </p:nvSpPr>
        <p:spPr>
          <a:xfrm xmlns:a="http://schemas.openxmlformats.org/drawingml/2006/main">
            <a:off x="6553200" y="2238375"/>
            <a:ext cx="46672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23307E"/>
                </a:solidFill>
                <a:latin typeface="Arial"/>
                <a:ea typeface="Arial"/>
                <a:cs typeface="Arial"/>
              </a:defRPr>
            </a:pPr>
            <a:r>
              <a:rPr sz="2250" b="0">
                <a:solidFill>
                  <a:srgbClr val="23307E"/>
                </a:solidFill>
                <a:latin typeface="Arial"/>
                <a:ea typeface="Arial"/>
                <a:cs typeface="Arial"/>
              </a:rPr>
              <a:t>An external fellowship alone does not create a University employment relationship.</a:t>
            </a:r>
          </a:p>
        </p:txBody>
      </p:sp>
      <p:sp>
        <p:nvSpPr>
          <p:cNvPr id="12" name="COMBINED APPOINTMENTS">
            <a:extLst xmlns:a="http://schemas.openxmlformats.org/drawingml/2006/main">
              <a:ext uri="{FF2B5EF4-FFF2-40B4-BE49-F238E27FC236}">
                <a16:creationId xmlns:a16="http://schemas.microsoft.com/office/drawing/2014/main" id="{C747BDEF-02E1-4F3A-8066-B0C79CA5DF4D}"/>
              </a:ext>
            </a:extLst>
          </p:cNvPr>
          <p:cNvSpPr>
            <a:spLocks xmlns:a="http://schemas.openxmlformats.org/drawingml/2006/main" noGrp="1"/>
          </p:cNvSpPr>
          <p:nvPr/>
        </p:nvSpPr>
        <p:spPr>
          <a:xfrm xmlns:a="http://schemas.openxmlformats.org/drawingml/2006/main">
            <a:off x="6553200" y="3905250"/>
            <a:ext cx="495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COMBINED APPOINTMENTS</a:t>
            </a:r>
          </a:p>
        </p:txBody>
      </p:sp>
      <p:sp>
        <p:nvSpPr>
          <p:cNvPr id="13" name="Article 5.13 retains an Associate appointment of at least 10% of the o">
            <a:extLst xmlns:a="http://schemas.openxmlformats.org/drawingml/2006/main">
              <a:ext uri="{FF2B5EF4-FFF2-40B4-BE49-F238E27FC236}">
                <a16:creationId xmlns:a16="http://schemas.microsoft.com/office/drawing/2014/main" id="{1DDBCA47-B29E-4795-A654-432AEF523365}"/>
              </a:ext>
            </a:extLst>
          </p:cNvPr>
          <p:cNvSpPr>
            <a:spLocks xmlns:a="http://schemas.openxmlformats.org/drawingml/2006/main" noGrp="1"/>
          </p:cNvSpPr>
          <p:nvPr/>
        </p:nvSpPr>
        <p:spPr>
          <a:xfrm xmlns:a="http://schemas.openxmlformats.org/drawingml/2006/main">
            <a:off x="6553200" y="4362450"/>
            <a:ext cx="4762500"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23307E"/>
                </a:solidFill>
                <a:latin typeface="Arial"/>
                <a:ea typeface="Arial"/>
                <a:cs typeface="Arial"/>
              </a:defRPr>
            </a:pPr>
            <a:r>
              <a:rPr sz="1950" b="0">
                <a:solidFill>
                  <a:srgbClr val="23307E"/>
                </a:solidFill>
                <a:latin typeface="Arial"/>
                <a:ea typeface="Arial"/>
                <a:cs typeface="Arial"/>
              </a:rPr>
              <a:t>Article 5.13 retains an Associate appointment of at least 10% of the original appointment when its conditions apply.</a:t>
            </a:r>
          </a:p>
        </p:txBody>
      </p:sp>
    </p:spTree>
    <p:extLst>
      <p:ext uri="{BB962C8B-B14F-4D97-AF65-F5344CB8AC3E}">
        <p14:creationId xmlns:p14="http://schemas.microsoft.com/office/powerpoint/2010/main" val="1739990043"/>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Minimum annual salary / stipend">
            <a:extLst xmlns:a="http://schemas.openxmlformats.org/drawingml/2006/main">
              <a:ext uri="{FF2B5EF4-FFF2-40B4-BE49-F238E27FC236}">
                <a16:creationId xmlns:a16="http://schemas.microsoft.com/office/drawing/2014/main" id="{F61175CB-C4C3-48E3-9218-AF08E4B24B31}"/>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23307E"/>
                </a:solidFill>
                <a:latin typeface="Arial"/>
                <a:ea typeface="Arial"/>
                <a:cs typeface="Arial"/>
              </a:defRPr>
            </a:pPr>
            <a:r>
              <a:rPr sz="3600" b="1">
                <a:solidFill>
                  <a:srgbClr val="23307E"/>
                </a:solidFill>
                <a:latin typeface="Arial"/>
                <a:ea typeface="Arial"/>
                <a:cs typeface="Arial"/>
              </a:rPr>
              <a:t>Minimum annual salary / stipend</a:t>
            </a:r>
          </a:p>
        </p:txBody>
      </p:sp>
      <p:sp>
        <p:nvSpPr>
          <p:cNvPr id="2" name="">
            <a:extLst xmlns:a="http://schemas.openxmlformats.org/drawingml/2006/main">
              <a:ext uri="{FF2B5EF4-FFF2-40B4-BE49-F238E27FC236}">
                <a16:creationId xmlns:a16="http://schemas.microsoft.com/office/drawing/2014/main" id="{151CFDA5-679A-4077-9781-9ABCC872F347}"/>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3" name="Article 8.1, p. 13. Appendix A, clauses 1.1–1.2, p. 38.">
            <a:extLst xmlns:a="http://schemas.openxmlformats.org/drawingml/2006/main">
              <a:ext uri="{FF2B5EF4-FFF2-40B4-BE49-F238E27FC236}">
                <a16:creationId xmlns:a16="http://schemas.microsoft.com/office/drawing/2014/main" id="{3ACE683E-DBF3-4A10-912C-903E83DEB18D}"/>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556080"/>
                </a:solidFill>
                <a:latin typeface="Arial"/>
                <a:ea typeface="Arial"/>
                <a:cs typeface="Arial"/>
              </a:defRPr>
            </a:pPr>
            <a:r>
              <a:rPr sz="975" b="0">
                <a:solidFill>
                  <a:srgbClr val="556080"/>
                </a:solidFill>
                <a:latin typeface="Arial"/>
                <a:ea typeface="Arial"/>
                <a:cs typeface="Arial"/>
              </a:rPr>
              <a:t>Article 8.1, p. 13. Appendix A, clauses 1.1–1.2, p. 38.</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AA542782-4DA8-447B-A7EC-49D3F75B6795}"/>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556080"/>
                </a:solidFill>
                <a:latin typeface="Arial"/>
                <a:ea typeface="Arial"/>
                <a:cs typeface="Arial"/>
              </a:defRPr>
            </a:pPr>
            <a:r>
              <a:rPr sz="900" b="0">
                <a:solidFill>
                  <a:srgbClr val="556080"/>
                </a:solidFill>
                <a:latin typeface="Arial"/>
                <a:ea typeface="Arial"/>
                <a:cs typeface="Arial"/>
              </a:rPr>
              <a:t>Postdoctoral Associates. Highlights only. The collective agreement governs.</a:t>
            </a:r>
          </a:p>
        </p:txBody>
      </p:sp>
      <p:sp>
        <p:nvSpPr>
          <p:cNvPr id="5" name="03">
            <a:extLst xmlns:a="http://schemas.openxmlformats.org/drawingml/2006/main">
              <a:ext uri="{FF2B5EF4-FFF2-40B4-BE49-F238E27FC236}">
                <a16:creationId xmlns:a16="http://schemas.microsoft.com/office/drawing/2014/main" id="{90DCDC62-33C6-4A9E-90C7-959F8433C686}"/>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8A6500"/>
                </a:solidFill>
                <a:latin typeface="Arial"/>
                <a:ea typeface="Arial"/>
                <a:cs typeface="Arial"/>
              </a:defRPr>
            </a:pPr>
            <a:r>
              <a:rPr sz="1500" b="1">
                <a:solidFill>
                  <a:srgbClr val="8A6500"/>
                </a:solidFill>
                <a:latin typeface="Arial"/>
                <a:ea typeface="Arial"/>
                <a:cs typeface="Arial"/>
              </a:rPr>
              <a:t>03</a:t>
            </a:r>
          </a:p>
        </p:txBody>
      </p:sp>
      <p:sp>
        <p:nvSpPr>
          <p:cNvPr id="6" name="$51,000">
            <a:extLst xmlns:a="http://schemas.openxmlformats.org/drawingml/2006/main">
              <a:ext uri="{FF2B5EF4-FFF2-40B4-BE49-F238E27FC236}">
                <a16:creationId xmlns:a16="http://schemas.microsoft.com/office/drawing/2014/main" id="{13E3A90E-A0FC-4C50-ADAC-4EBA69DC839D}"/>
              </a:ext>
            </a:extLst>
          </p:cNvPr>
          <p:cNvSpPr>
            <a:spLocks xmlns:a="http://schemas.openxmlformats.org/drawingml/2006/main" noGrp="1"/>
          </p:cNvSpPr>
          <p:nvPr/>
        </p:nvSpPr>
        <p:spPr>
          <a:xfrm xmlns:a="http://schemas.openxmlformats.org/drawingml/2006/main">
            <a:off x="533400" y="1647825"/>
            <a:ext cx="7429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0875" b="1">
                <a:solidFill>
                  <a:srgbClr val="8A6500"/>
                </a:solidFill>
                <a:latin typeface="Arial"/>
                <a:ea typeface="Arial"/>
                <a:cs typeface="Arial"/>
              </a:defRPr>
            </a:pPr>
            <a:r>
              <a:rPr sz="10875" b="1">
                <a:solidFill>
                  <a:srgbClr val="8A6500"/>
                </a:solidFill>
                <a:latin typeface="Arial"/>
                <a:ea typeface="Arial"/>
                <a:cs typeface="Arial"/>
              </a:rPr>
              <a:t>$51,000</a:t>
            </a:r>
          </a:p>
        </p:txBody>
      </p:sp>
      <p:sp>
        <p:nvSpPr>
          <p:cNvPr id="7" name="Scheduled minimum in September 2026">
            <a:extLst xmlns:a="http://schemas.openxmlformats.org/drawingml/2006/main">
              <a:ext uri="{FF2B5EF4-FFF2-40B4-BE49-F238E27FC236}">
                <a16:creationId xmlns:a16="http://schemas.microsoft.com/office/drawing/2014/main" id="{8875DE19-61C7-45BA-AEC7-925F491E7A14}"/>
              </a:ext>
            </a:extLst>
          </p:cNvPr>
          <p:cNvSpPr>
            <a:spLocks xmlns:a="http://schemas.openxmlformats.org/drawingml/2006/main" noGrp="1"/>
          </p:cNvSpPr>
          <p:nvPr/>
        </p:nvSpPr>
        <p:spPr>
          <a:xfrm xmlns:a="http://schemas.openxmlformats.org/drawingml/2006/main">
            <a:off x="609600" y="3390900"/>
            <a:ext cx="8096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23307E"/>
                </a:solidFill>
                <a:latin typeface="Arial"/>
                <a:ea typeface="Arial"/>
                <a:cs typeface="Arial"/>
              </a:defRPr>
            </a:pPr>
            <a:r>
              <a:rPr sz="2100" b="0">
                <a:solidFill>
                  <a:srgbClr val="23307E"/>
                </a:solidFill>
                <a:latin typeface="Arial"/>
                <a:ea typeface="Arial"/>
                <a:cs typeface="Arial"/>
              </a:rPr>
              <a:t>Scheduled minimum in September 2026</a:t>
            </a:r>
          </a:p>
        </p:txBody>
      </p:sp>
      <p:sp>
        <p:nvSpPr>
          <p:cNvPr id="8" name="Annualized, from all combined funding sources.">
            <a:extLst xmlns:a="http://schemas.openxmlformats.org/drawingml/2006/main">
              <a:ext uri="{FF2B5EF4-FFF2-40B4-BE49-F238E27FC236}">
                <a16:creationId xmlns:a16="http://schemas.microsoft.com/office/drawing/2014/main" id="{1F36BC65-70FC-4735-A440-B83CF05A806F}"/>
              </a:ext>
            </a:extLst>
          </p:cNvPr>
          <p:cNvSpPr>
            <a:spLocks xmlns:a="http://schemas.openxmlformats.org/drawingml/2006/main" noGrp="1"/>
          </p:cNvSpPr>
          <p:nvPr/>
        </p:nvSpPr>
        <p:spPr>
          <a:xfrm xmlns:a="http://schemas.openxmlformats.org/drawingml/2006/main">
            <a:off x="609600" y="3848100"/>
            <a:ext cx="10096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23307E"/>
                </a:solidFill>
                <a:latin typeface="Arial"/>
                <a:ea typeface="Arial"/>
                <a:cs typeface="Arial"/>
              </a:defRPr>
            </a:pPr>
            <a:r>
              <a:rPr sz="2025" b="0">
                <a:solidFill>
                  <a:srgbClr val="23307E"/>
                </a:solidFill>
                <a:latin typeface="Arial"/>
                <a:ea typeface="Arial"/>
                <a:cs typeface="Arial"/>
              </a:rPr>
              <a:t>Annualized, from all combined funding sources.</a:t>
            </a:r>
          </a:p>
        </p:txBody>
      </p:sp>
      <p:graphicFrame>
        <p:nvGraphicFramePr>
          <p:cNvPr id="18" name=""/>
          <p:cNvGraphicFramePr/>
          <p:nvPr/>
        </p:nvGraphicFramePr>
        <p:xfrm>
          <a:off xmlns:a="http://schemas.openxmlformats.org/drawingml/2006/main" x="609600" y="4591050"/>
          <a:ext xmlns:a="http://schemas.openxmlformats.org/drawingml/2006/main" cx="10972800" cy="1276350"/>
        </p:xfrm>
        <a:graphic xmlns:a="http://schemas.openxmlformats.org/drawingml/2006/main">
          <a:graphicData uri="http://schemas.openxmlformats.org/drawingml/2006/table">
            <a:tbl>
              <a:tblPr firstRow="0" bandRow="0" bandCol="0"/>
              <a:tblGrid>
                <a:gridCol w="2194560"/>
                <a:gridCol w="2194560"/>
                <a:gridCol w="2194560"/>
                <a:gridCol w="2194560"/>
                <a:gridCol w="2194560"/>
              </a:tblGrid>
              <a:tr h="638175">
                <a:tc>
                  <a:txBody>
                    <a:bodyPr lIns="76200" tIns="114300" rIns="76200" bIns="114300"/>
                    <a:lstStyle/>
                    <a:p>
                      <a:pPr algn="ctr"/>
                      <a:r>
                        <a:rPr sz="1575" b="0">
                          <a:solidFill>
                            <a:srgbClr val="23307E"/>
                          </a:solidFill>
                          <a:latin typeface="Arial"/>
                          <a:ea typeface="Arial"/>
                          <a:cs typeface="Arial"/>
                        </a:rPr>
                        <a:t>1 Jan 2024</a:t>
                      </a:r>
                    </a:p>
                  </a:txBody>
                  <a:tcPr marL="91440" marR="91440" marT="45720" marB="45720" anchor="ctr">
                    <a:solidFill>
                      <a:srgbClr val="FFFFFF"/>
                    </a:solidFill>
                  </a:tcPr>
                </a:tc>
                <a:tc>
                  <a:txBody>
                    <a:bodyPr lIns="76200" tIns="114300" rIns="76200" bIns="114300"/>
                    <a:lstStyle/>
                    <a:p>
                      <a:pPr algn="ctr"/>
                      <a:r>
                        <a:rPr sz="1575" b="0">
                          <a:solidFill>
                            <a:srgbClr val="23307E"/>
                          </a:solidFill>
                          <a:latin typeface="Arial"/>
                          <a:ea typeface="Arial"/>
                          <a:cs typeface="Arial"/>
                        </a:rPr>
                        <a:t>1 Jul 2024</a:t>
                      </a:r>
                    </a:p>
                  </a:txBody>
                  <a:tcPr marL="91440" marR="91440" marT="45720" marB="45720" anchor="ctr">
                    <a:solidFill>
                      <a:srgbClr val="FFFFFF"/>
                    </a:solidFill>
                  </a:tcPr>
                </a:tc>
                <a:tc>
                  <a:txBody>
                    <a:bodyPr lIns="76200" tIns="114300" rIns="76200" bIns="114300"/>
                    <a:lstStyle/>
                    <a:p>
                      <a:pPr algn="ctr"/>
                      <a:r>
                        <a:rPr sz="1575" b="0">
                          <a:solidFill>
                            <a:srgbClr val="23307E"/>
                          </a:solidFill>
                          <a:latin typeface="Arial"/>
                          <a:ea typeface="Arial"/>
                          <a:cs typeface="Arial"/>
                        </a:rPr>
                        <a:t>1 Jul 2025</a:t>
                      </a:r>
                    </a:p>
                  </a:txBody>
                  <a:tcPr marL="91440" marR="91440" marT="45720" marB="45720" anchor="ctr">
                    <a:solidFill>
                      <a:srgbClr val="FFFFFF"/>
                    </a:solidFill>
                  </a:tcPr>
                </a:tc>
                <a:tc>
                  <a:txBody>
                    <a:bodyPr lIns="76200" tIns="114300" rIns="76200" bIns="114300"/>
                    <a:lstStyle/>
                    <a:p>
                      <a:pPr algn="ctr"/>
                      <a:r>
                        <a:rPr sz="1575" b="0">
                          <a:solidFill>
                            <a:srgbClr val="FFFFFF"/>
                          </a:solidFill>
                          <a:latin typeface="Arial"/>
                          <a:ea typeface="Arial"/>
                          <a:cs typeface="Arial"/>
                        </a:rPr>
                        <a:t>1 Jul 2026</a:t>
                      </a:r>
                    </a:p>
                  </a:txBody>
                  <a:tcPr marL="91440" marR="91440" marT="45720" marB="45720" anchor="ctr">
                    <a:solidFill>
                      <a:srgbClr val="23307E"/>
                    </a:solidFill>
                  </a:tcPr>
                </a:tc>
                <a:tc>
                  <a:txBody>
                    <a:bodyPr lIns="76200" tIns="114300" rIns="76200" bIns="114300"/>
                    <a:lstStyle/>
                    <a:p>
                      <a:pPr algn="ctr"/>
                      <a:r>
                        <a:rPr sz="1575" b="0">
                          <a:solidFill>
                            <a:srgbClr val="23307E"/>
                          </a:solidFill>
                          <a:latin typeface="Arial"/>
                          <a:ea typeface="Arial"/>
                          <a:cs typeface="Arial"/>
                        </a:rPr>
                        <a:t>1 Jul 2027</a:t>
                      </a:r>
                    </a:p>
                  </a:txBody>
                  <a:tcPr marL="91440" marR="91440" marT="45720" marB="45720" anchor="ctr">
                    <a:solidFill>
                      <a:srgbClr val="FFFFFF"/>
                    </a:solidFill>
                  </a:tcPr>
                </a:tc>
              </a:tr>
              <a:tr h="638175">
                <a:tc>
                  <a:txBody>
                    <a:bodyPr lIns="76200" tIns="114300" rIns="76200" bIns="114300"/>
                    <a:lstStyle/>
                    <a:p>
                      <a:pPr algn="ctr"/>
                      <a:r>
                        <a:rPr sz="2550" b="1">
                          <a:solidFill>
                            <a:srgbClr val="23307E"/>
                          </a:solidFill>
                          <a:latin typeface="Arial"/>
                          <a:ea typeface="Arial"/>
                          <a:cs typeface="Arial"/>
                        </a:rPr>
                        <a:t>$40,000</a:t>
                      </a:r>
                    </a:p>
                  </a:txBody>
                  <a:tcPr marL="91440" marR="91440" marT="45720" marB="45720" anchor="ctr">
                    <a:solidFill>
                      <a:srgbClr val="FFFFFF"/>
                    </a:solidFill>
                  </a:tcPr>
                </a:tc>
                <a:tc>
                  <a:txBody>
                    <a:bodyPr lIns="76200" tIns="114300" rIns="76200" bIns="114300"/>
                    <a:lstStyle/>
                    <a:p>
                      <a:pPr algn="ctr"/>
                      <a:r>
                        <a:rPr sz="2550" b="1">
                          <a:solidFill>
                            <a:srgbClr val="23307E"/>
                          </a:solidFill>
                          <a:latin typeface="Arial"/>
                          <a:ea typeface="Arial"/>
                          <a:cs typeface="Arial"/>
                        </a:rPr>
                        <a:t>$45,000</a:t>
                      </a:r>
                    </a:p>
                  </a:txBody>
                  <a:tcPr marL="91440" marR="91440" marT="45720" marB="45720" anchor="ctr">
                    <a:solidFill>
                      <a:srgbClr val="FFFFFF"/>
                    </a:solidFill>
                  </a:tcPr>
                </a:tc>
                <a:tc>
                  <a:txBody>
                    <a:bodyPr lIns="76200" tIns="114300" rIns="76200" bIns="114300"/>
                    <a:lstStyle/>
                    <a:p>
                      <a:pPr algn="ctr"/>
                      <a:r>
                        <a:rPr sz="2550" b="1">
                          <a:solidFill>
                            <a:srgbClr val="23307E"/>
                          </a:solidFill>
                          <a:latin typeface="Arial"/>
                          <a:ea typeface="Arial"/>
                          <a:cs typeface="Arial"/>
                        </a:rPr>
                        <a:t>$49,000</a:t>
                      </a:r>
                    </a:p>
                  </a:txBody>
                  <a:tcPr marL="91440" marR="91440" marT="45720" marB="45720" anchor="ctr">
                    <a:solidFill>
                      <a:srgbClr val="FFFFFF"/>
                    </a:solidFill>
                  </a:tcPr>
                </a:tc>
                <a:tc>
                  <a:txBody>
                    <a:bodyPr lIns="76200" tIns="114300" rIns="76200" bIns="114300"/>
                    <a:lstStyle/>
                    <a:p>
                      <a:pPr algn="ctr"/>
                      <a:r>
                        <a:rPr sz="2550" b="1">
                          <a:solidFill>
                            <a:srgbClr val="FFFFFF"/>
                          </a:solidFill>
                          <a:latin typeface="Arial"/>
                          <a:ea typeface="Arial"/>
                          <a:cs typeface="Arial"/>
                        </a:rPr>
                        <a:t>$51,000</a:t>
                      </a:r>
                    </a:p>
                  </a:txBody>
                  <a:tcPr marL="91440" marR="91440" marT="45720" marB="45720" anchor="ctr">
                    <a:solidFill>
                      <a:srgbClr val="23307E"/>
                    </a:solidFill>
                  </a:tcPr>
                </a:tc>
                <a:tc>
                  <a:txBody>
                    <a:bodyPr lIns="76200" tIns="114300" rIns="76200" bIns="114300"/>
                    <a:lstStyle/>
                    <a:p>
                      <a:pPr algn="ctr"/>
                      <a:r>
                        <a:rPr sz="2550" b="1">
                          <a:solidFill>
                            <a:srgbClr val="23307E"/>
                          </a:solidFill>
                          <a:latin typeface="Arial"/>
                          <a:ea typeface="Arial"/>
                          <a:cs typeface="Arial"/>
                        </a:rPr>
                        <a:t>$53,000</a:t>
                      </a:r>
                    </a:p>
                  </a:txBody>
                  <a:tcPr marL="91440" marR="91440" marT="45720" marB="45720" anchor="ctr">
                    <a:solidFill>
                      <a:srgbClr val="FFFFFF"/>
                    </a:solidFill>
                  </a:tcPr>
                </a:tc>
              </a:tr>
            </a:tbl>
          </a:graphicData>
        </a:graphic>
      </p:graphicFrame>
    </p:spTree>
    <p:extLst>
      <p:ext uri="{BB962C8B-B14F-4D97-AF65-F5344CB8AC3E}">
        <p14:creationId xmlns:p14="http://schemas.microsoft.com/office/powerpoint/2010/main" val="30433950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Across-the-board pay increases">
            <a:extLst xmlns:a="http://schemas.openxmlformats.org/drawingml/2006/main">
              <a:ext uri="{FF2B5EF4-FFF2-40B4-BE49-F238E27FC236}">
                <a16:creationId xmlns:a16="http://schemas.microsoft.com/office/drawing/2014/main" id="{CF478D83-7F50-4881-B7CE-B3CFDF892BC1}"/>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23307E"/>
                </a:solidFill>
                <a:latin typeface="Arial"/>
                <a:ea typeface="Arial"/>
                <a:cs typeface="Arial"/>
              </a:defRPr>
            </a:pPr>
            <a:r>
              <a:rPr sz="3600" b="1">
                <a:solidFill>
                  <a:srgbClr val="23307E"/>
                </a:solidFill>
                <a:latin typeface="Arial"/>
                <a:ea typeface="Arial"/>
                <a:cs typeface="Arial"/>
              </a:rPr>
              <a:t>Across-the-board pay increases</a:t>
            </a:r>
          </a:p>
        </p:txBody>
      </p:sp>
      <p:sp>
        <p:nvSpPr>
          <p:cNvPr id="2" name="">
            <a:extLst xmlns:a="http://schemas.openxmlformats.org/drawingml/2006/main">
              <a:ext uri="{FF2B5EF4-FFF2-40B4-BE49-F238E27FC236}">
                <a16:creationId xmlns:a16="http://schemas.microsoft.com/office/drawing/2014/main" id="{DCDAE3AE-4CA0-4F33-B695-84C8F7494393}"/>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3" name="Appendix A, clauses 1.3–1.5, p. 38.">
            <a:extLst xmlns:a="http://schemas.openxmlformats.org/drawingml/2006/main">
              <a:ext uri="{FF2B5EF4-FFF2-40B4-BE49-F238E27FC236}">
                <a16:creationId xmlns:a16="http://schemas.microsoft.com/office/drawing/2014/main" id="{256DCF04-BE64-40CD-B981-86777DD5C747}"/>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556080"/>
                </a:solidFill>
                <a:latin typeface="Arial"/>
                <a:ea typeface="Arial"/>
                <a:cs typeface="Arial"/>
              </a:defRPr>
            </a:pPr>
            <a:r>
              <a:rPr sz="975" b="0">
                <a:solidFill>
                  <a:srgbClr val="556080"/>
                </a:solidFill>
                <a:latin typeface="Arial"/>
                <a:ea typeface="Arial"/>
                <a:cs typeface="Arial"/>
              </a:rPr>
              <a:t>Appendix A, clauses 1.3–1.5, p. 38.</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3AFED3BD-83B0-4BCA-ACFC-BAFD890B13E8}"/>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556080"/>
                </a:solidFill>
                <a:latin typeface="Arial"/>
                <a:ea typeface="Arial"/>
                <a:cs typeface="Arial"/>
              </a:defRPr>
            </a:pPr>
            <a:r>
              <a:rPr sz="900" b="0">
                <a:solidFill>
                  <a:srgbClr val="556080"/>
                </a:solidFill>
                <a:latin typeface="Arial"/>
                <a:ea typeface="Arial"/>
                <a:cs typeface="Arial"/>
              </a:rPr>
              <a:t>Postdoctoral Associates. Highlights only. The collective agreement governs.</a:t>
            </a:r>
          </a:p>
        </p:txBody>
      </p:sp>
      <p:sp>
        <p:nvSpPr>
          <p:cNvPr id="5" name="04">
            <a:extLst xmlns:a="http://schemas.openxmlformats.org/drawingml/2006/main">
              <a:ext uri="{FF2B5EF4-FFF2-40B4-BE49-F238E27FC236}">
                <a16:creationId xmlns:a16="http://schemas.microsoft.com/office/drawing/2014/main" id="{63C3978A-3329-4BCB-AFF2-7D7297B03D2D}"/>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8A6500"/>
                </a:solidFill>
                <a:latin typeface="Arial"/>
                <a:ea typeface="Arial"/>
                <a:cs typeface="Arial"/>
              </a:defRPr>
            </a:pPr>
            <a:r>
              <a:rPr sz="1500" b="1">
                <a:solidFill>
                  <a:srgbClr val="8A6500"/>
                </a:solidFill>
                <a:latin typeface="Arial"/>
                <a:ea typeface="Arial"/>
                <a:cs typeface="Arial"/>
              </a:rPr>
              <a:t>04</a:t>
            </a:r>
          </a:p>
        </p:txBody>
      </p:sp>
      <p:graphicFrame>
        <p:nvGraphicFramePr>
          <p:cNvPr id="16" name=""/>
          <p:cNvGraphicFramePr/>
          <p:nvPr/>
        </p:nvGraphicFramePr>
        <p:xfrm>
          <a:off xmlns:a="http://schemas.openxmlformats.org/drawingml/2006/main" x="609600" y="1685925"/>
          <a:ext xmlns:a="http://schemas.openxmlformats.org/drawingml/2006/main" cx="10972800" cy="1333500"/>
        </p:xfrm>
        <a:graphic xmlns:a="http://schemas.openxmlformats.org/drawingml/2006/main">
          <a:graphicData uri="http://schemas.openxmlformats.org/drawingml/2006/table">
            <a:tbl>
              <a:tblPr firstRow="0" bandRow="0" bandCol="0"/>
              <a:tblGrid>
                <a:gridCol w="2743200"/>
                <a:gridCol w="2743200"/>
                <a:gridCol w="2743200"/>
                <a:gridCol w="2743200"/>
              </a:tblGrid>
              <a:tr h="666750">
                <a:tc>
                  <a:txBody>
                    <a:bodyPr lIns="76200" tIns="114300" rIns="76200" bIns="114300"/>
                    <a:lstStyle/>
                    <a:p>
                      <a:pPr algn="ctr"/>
                      <a:r>
                        <a:rPr sz="1575" b="0">
                          <a:solidFill>
                            <a:srgbClr val="23307E"/>
                          </a:solidFill>
                          <a:latin typeface="Arial"/>
                          <a:ea typeface="Arial"/>
                          <a:cs typeface="Arial"/>
                        </a:rPr>
                        <a:t>1 Jul 2024</a:t>
                      </a:r>
                    </a:p>
                  </a:txBody>
                  <a:tcPr marL="91440" marR="91440" marT="45720" marB="45720" anchor="ctr">
                    <a:solidFill>
                      <a:srgbClr val="FFFFFF"/>
                    </a:solidFill>
                  </a:tcPr>
                </a:tc>
                <a:tc>
                  <a:txBody>
                    <a:bodyPr lIns="76200" tIns="114300" rIns="76200" bIns="114300"/>
                    <a:lstStyle/>
                    <a:p>
                      <a:pPr algn="ctr"/>
                      <a:r>
                        <a:rPr sz="1575" b="0">
                          <a:solidFill>
                            <a:srgbClr val="23307E"/>
                          </a:solidFill>
                          <a:latin typeface="Arial"/>
                          <a:ea typeface="Arial"/>
                          <a:cs typeface="Arial"/>
                        </a:rPr>
                        <a:t>1 Jul 2025</a:t>
                      </a:r>
                    </a:p>
                  </a:txBody>
                  <a:tcPr marL="91440" marR="91440" marT="45720" marB="45720" anchor="ctr">
                    <a:solidFill>
                      <a:srgbClr val="FFFFFF"/>
                    </a:solidFill>
                  </a:tcPr>
                </a:tc>
                <a:tc>
                  <a:txBody>
                    <a:bodyPr lIns="76200" tIns="114300" rIns="76200" bIns="114300"/>
                    <a:lstStyle/>
                    <a:p>
                      <a:pPr algn="ctr"/>
                      <a:r>
                        <a:rPr sz="1575" b="0">
                          <a:solidFill>
                            <a:srgbClr val="FFFFFF"/>
                          </a:solidFill>
                          <a:latin typeface="Arial"/>
                          <a:ea typeface="Arial"/>
                          <a:cs typeface="Arial"/>
                        </a:rPr>
                        <a:t>1 Jul 2026</a:t>
                      </a:r>
                    </a:p>
                  </a:txBody>
                  <a:tcPr marL="91440" marR="91440" marT="45720" marB="45720" anchor="ctr">
                    <a:solidFill>
                      <a:srgbClr val="23307E"/>
                    </a:solidFill>
                  </a:tcPr>
                </a:tc>
                <a:tc>
                  <a:txBody>
                    <a:bodyPr lIns="76200" tIns="114300" rIns="76200" bIns="114300"/>
                    <a:lstStyle/>
                    <a:p>
                      <a:pPr algn="ctr"/>
                      <a:r>
                        <a:rPr sz="1575" b="0">
                          <a:solidFill>
                            <a:srgbClr val="23307E"/>
                          </a:solidFill>
                          <a:latin typeface="Arial"/>
                          <a:ea typeface="Arial"/>
                          <a:cs typeface="Arial"/>
                        </a:rPr>
                        <a:t>1 Jul 2027</a:t>
                      </a:r>
                    </a:p>
                  </a:txBody>
                  <a:tcPr marL="91440" marR="91440" marT="45720" marB="45720" anchor="ctr">
                    <a:solidFill>
                      <a:srgbClr val="FFFFFF"/>
                    </a:solidFill>
                  </a:tcPr>
                </a:tc>
              </a:tr>
              <a:tr h="666750">
                <a:tc>
                  <a:txBody>
                    <a:bodyPr lIns="76200" tIns="114300" rIns="76200" bIns="114300"/>
                    <a:lstStyle/>
                    <a:p>
                      <a:pPr algn="ctr"/>
                      <a:r>
                        <a:rPr sz="2550" b="1">
                          <a:solidFill>
                            <a:srgbClr val="23307E"/>
                          </a:solidFill>
                          <a:latin typeface="Arial"/>
                          <a:ea typeface="Arial"/>
                          <a:cs typeface="Arial"/>
                        </a:rPr>
                        <a:t>2%</a:t>
                      </a:r>
                    </a:p>
                  </a:txBody>
                  <a:tcPr marL="91440" marR="91440" marT="45720" marB="45720" anchor="ctr">
                    <a:solidFill>
                      <a:srgbClr val="FFFFFF"/>
                    </a:solidFill>
                  </a:tcPr>
                </a:tc>
                <a:tc>
                  <a:txBody>
                    <a:bodyPr lIns="76200" tIns="114300" rIns="76200" bIns="114300"/>
                    <a:lstStyle/>
                    <a:p>
                      <a:pPr algn="ctr"/>
                      <a:r>
                        <a:rPr sz="2550" b="1">
                          <a:solidFill>
                            <a:srgbClr val="23307E"/>
                          </a:solidFill>
                          <a:latin typeface="Arial"/>
                          <a:ea typeface="Arial"/>
                          <a:cs typeface="Arial"/>
                        </a:rPr>
                        <a:t>2%</a:t>
                      </a:r>
                    </a:p>
                  </a:txBody>
                  <a:tcPr marL="91440" marR="91440" marT="45720" marB="45720" anchor="ctr">
                    <a:solidFill>
                      <a:srgbClr val="FFFFFF"/>
                    </a:solidFill>
                  </a:tcPr>
                </a:tc>
                <a:tc>
                  <a:txBody>
                    <a:bodyPr lIns="76200" tIns="114300" rIns="76200" bIns="114300"/>
                    <a:lstStyle/>
                    <a:p>
                      <a:pPr algn="ctr"/>
                      <a:r>
                        <a:rPr sz="2550" b="1">
                          <a:solidFill>
                            <a:srgbClr val="FFFFFF"/>
                          </a:solidFill>
                          <a:latin typeface="Arial"/>
                          <a:ea typeface="Arial"/>
                          <a:cs typeface="Arial"/>
                        </a:rPr>
                        <a:t>1.75%</a:t>
                      </a:r>
                    </a:p>
                  </a:txBody>
                  <a:tcPr marL="91440" marR="91440" marT="45720" marB="45720" anchor="ctr">
                    <a:solidFill>
                      <a:srgbClr val="23307E"/>
                    </a:solidFill>
                  </a:tcPr>
                </a:tc>
                <a:tc>
                  <a:txBody>
                    <a:bodyPr lIns="76200" tIns="114300" rIns="76200" bIns="114300"/>
                    <a:lstStyle/>
                    <a:p>
                      <a:pPr algn="ctr"/>
                      <a:r>
                        <a:rPr sz="2550" b="1">
                          <a:solidFill>
                            <a:srgbClr val="23307E"/>
                          </a:solidFill>
                          <a:latin typeface="Arial"/>
                          <a:ea typeface="Arial"/>
                          <a:cs typeface="Arial"/>
                        </a:rPr>
                        <a:t>1.75%</a:t>
                      </a:r>
                    </a:p>
                  </a:txBody>
                  <a:tcPr marL="91440" marR="91440" marT="45720" marB="45720" anchor="ctr">
                    <a:solidFill>
                      <a:srgbClr val="FFFFFF"/>
                    </a:solidFill>
                  </a:tcPr>
                </a:tc>
              </a:tr>
            </a:tbl>
          </a:graphicData>
        </a:graphic>
      </p:graphicFrame>
      <p:sp>
        <p:nvSpPr>
          <p:cNvPr id="7" name="ELIGIBLE PAY">
            <a:extLst xmlns:a="http://schemas.openxmlformats.org/drawingml/2006/main">
              <a:ext uri="{FF2B5EF4-FFF2-40B4-BE49-F238E27FC236}">
                <a16:creationId xmlns:a16="http://schemas.microsoft.com/office/drawing/2014/main" id="{7E90FE35-3895-4AFF-AC1B-E168A0BF5483}"/>
              </a:ext>
            </a:extLst>
          </p:cNvPr>
          <p:cNvSpPr>
            <a:spLocks xmlns:a="http://schemas.openxmlformats.org/drawingml/2006/main" noGrp="1"/>
          </p:cNvSpPr>
          <p:nvPr/>
        </p:nvSpPr>
        <p:spPr>
          <a:xfrm xmlns:a="http://schemas.openxmlformats.org/drawingml/2006/main">
            <a:off x="609600" y="3486150"/>
            <a:ext cx="4762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ELIGIBLE PAY</a:t>
            </a:r>
          </a:p>
        </p:txBody>
      </p:sp>
      <p:sp>
        <p:nvSpPr>
          <p:cNvPr id="8" name="Applies to the Associate appointment salary for employees at or above ">
            <a:extLst xmlns:a="http://schemas.openxmlformats.org/drawingml/2006/main">
              <a:ext uri="{FF2B5EF4-FFF2-40B4-BE49-F238E27FC236}">
                <a16:creationId xmlns:a16="http://schemas.microsoft.com/office/drawing/2014/main" id="{0F87753E-3FFD-4E35-9EC7-CE45A5877E11}"/>
              </a:ext>
            </a:extLst>
          </p:cNvPr>
          <p:cNvSpPr>
            <a:spLocks xmlns:a="http://schemas.openxmlformats.org/drawingml/2006/main" noGrp="1"/>
          </p:cNvSpPr>
          <p:nvPr/>
        </p:nvSpPr>
        <p:spPr>
          <a:xfrm xmlns:a="http://schemas.openxmlformats.org/drawingml/2006/main">
            <a:off x="609600" y="3943350"/>
            <a:ext cx="5057775"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23307E"/>
                </a:solidFill>
                <a:latin typeface="Arial"/>
                <a:ea typeface="Arial"/>
                <a:cs typeface="Arial"/>
              </a:defRPr>
            </a:pPr>
            <a:r>
              <a:rPr sz="2100" b="0">
                <a:solidFill>
                  <a:srgbClr val="23307E"/>
                </a:solidFill>
                <a:latin typeface="Arial"/>
                <a:ea typeface="Arial"/>
                <a:cs typeface="Arial"/>
              </a:rPr>
              <a:t>Applies to the Associate appointment salary for employees at or above the applicable minimum on the effective date.</a:t>
            </a:r>
          </a:p>
        </p:txBody>
      </p:sp>
      <p:sp>
        <p:nvSpPr>
          <p:cNvPr id="9" name="FUNDING EXCEPTIONS">
            <a:extLst xmlns:a="http://schemas.openxmlformats.org/drawingml/2006/main">
              <a:ext uri="{FF2B5EF4-FFF2-40B4-BE49-F238E27FC236}">
                <a16:creationId xmlns:a16="http://schemas.microsoft.com/office/drawing/2014/main" id="{DD607D55-9C9C-401A-8522-61EE86D46B89}"/>
              </a:ext>
            </a:extLst>
          </p:cNvPr>
          <p:cNvSpPr>
            <a:spLocks xmlns:a="http://schemas.openxmlformats.org/drawingml/2006/main" noGrp="1"/>
          </p:cNvSpPr>
          <p:nvPr/>
        </p:nvSpPr>
        <p:spPr>
          <a:xfrm xmlns:a="http://schemas.openxmlformats.org/drawingml/2006/main">
            <a:off x="6477000" y="3486150"/>
            <a:ext cx="5048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FUNDING EXCEPTIONS</a:t>
            </a:r>
          </a:p>
        </p:txBody>
      </p:sp>
      <p:sp>
        <p:nvSpPr>
          <p:cNvPr id="10" name="Fixed sponsor salary terms without extra funds for an increase are exc">
            <a:extLst xmlns:a="http://schemas.openxmlformats.org/drawingml/2006/main">
              <a:ext uri="{FF2B5EF4-FFF2-40B4-BE49-F238E27FC236}">
                <a16:creationId xmlns:a16="http://schemas.microsoft.com/office/drawing/2014/main" id="{F1184288-2C17-4555-A3B5-7390A033EC34}"/>
              </a:ext>
            </a:extLst>
          </p:cNvPr>
          <p:cNvSpPr>
            <a:spLocks xmlns:a="http://schemas.openxmlformats.org/drawingml/2006/main" noGrp="1"/>
          </p:cNvSpPr>
          <p:nvPr/>
        </p:nvSpPr>
        <p:spPr>
          <a:xfrm xmlns:a="http://schemas.openxmlformats.org/drawingml/2006/main">
            <a:off x="6477000" y="3943350"/>
            <a:ext cx="50101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23307E"/>
                </a:solidFill>
                <a:latin typeface="Arial"/>
                <a:ea typeface="Arial"/>
                <a:cs typeface="Arial"/>
              </a:defRPr>
            </a:pPr>
            <a:r>
              <a:rPr sz="2100" b="0">
                <a:solidFill>
                  <a:srgbClr val="23307E"/>
                </a:solidFill>
                <a:latin typeface="Arial"/>
                <a:ea typeface="Arial"/>
                <a:cs typeface="Arial"/>
              </a:rPr>
              <a:t>Fixed sponsor salary terms without extra funds for an increase are excluded. No increase applies to the Fellowship Holder or Guest Scholar portion.</a:t>
            </a:r>
          </a:p>
        </p:txBody>
      </p:sp>
    </p:spTree>
    <p:extLst>
      <p:ext uri="{BB962C8B-B14F-4D97-AF65-F5344CB8AC3E}">
        <p14:creationId xmlns:p14="http://schemas.microsoft.com/office/powerpoint/2010/main" val="1295164784"/>
      </p:ext>
    </p:extLst>
  </p:cSld>
</p:sld>
</file>

<file path=ppt/slides/slide5.xml><?xml version="1.0" encoding="utf-8"?>
<p:sld xmlns:p="http://schemas.openxmlformats.org/presentationml/2006/main">
  <p:cSld>
    <p:bg>
      <p:bgPr>
        <a:solidFill xmlns:a="http://schemas.openxmlformats.org/drawingml/2006/main">
          <a:srgbClr val="23307E"/>
        </a:solidFill>
      </p:bgPr>
    </p:bg>
    <p:spTree>
      <p:nvGrpSpPr>
        <p:cNvPr id="1" name=""/>
        <p:cNvGrpSpPr/>
        <p:nvPr/>
      </p:nvGrpSpPr>
      <p:grpSpPr>
        <a:xfrm xmlns:a="http://schemas.openxmlformats.org/drawingml/2006/main"/>
      </p:grpSpPr>
      <p:sp>
        <p:nvSpPr>
          <p:cNvPr id="13" name="Working hours">
            <a:extLst xmlns:a="http://schemas.openxmlformats.org/drawingml/2006/main">
              <a:ext uri="{FF2B5EF4-FFF2-40B4-BE49-F238E27FC236}">
                <a16:creationId xmlns:a16="http://schemas.microsoft.com/office/drawing/2014/main" id="{6AF25677-4EA8-49CB-B67F-0895FACC33ED}"/>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FFFFFF"/>
                </a:solidFill>
                <a:latin typeface="Arial"/>
                <a:ea typeface="Arial"/>
                <a:cs typeface="Arial"/>
              </a:defRPr>
            </a:pPr>
            <a:r>
              <a:rPr sz="3600" b="1">
                <a:solidFill>
                  <a:srgbClr val="FFFFFF"/>
                </a:solidFill>
                <a:latin typeface="Arial"/>
                <a:ea typeface="Arial"/>
                <a:cs typeface="Arial"/>
              </a:rPr>
              <a:t>Working hours</a:t>
            </a:r>
          </a:p>
        </p:txBody>
      </p:sp>
      <p:sp>
        <p:nvSpPr>
          <p:cNvPr id="2" name="">
            <a:extLst xmlns:a="http://schemas.openxmlformats.org/drawingml/2006/main">
              <a:ext uri="{FF2B5EF4-FFF2-40B4-BE49-F238E27FC236}">
                <a16:creationId xmlns:a16="http://schemas.microsoft.com/office/drawing/2014/main" id="{5F353321-BAD1-4325-A410-2B491E3D70D9}"/>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556080"/>
            </a:solidFill>
          </a:ln>
        </p:spPr>
      </p:sp>
      <p:sp>
        <p:nvSpPr>
          <p:cNvPr id="3" name="Article 7.1–7.4, p. 12.">
            <a:extLst xmlns:a="http://schemas.openxmlformats.org/drawingml/2006/main">
              <a:ext uri="{FF2B5EF4-FFF2-40B4-BE49-F238E27FC236}">
                <a16:creationId xmlns:a16="http://schemas.microsoft.com/office/drawing/2014/main" id="{10408D8F-6A23-4963-83D2-40F9C2FC6153}"/>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DDE2F4"/>
                </a:solidFill>
                <a:latin typeface="Arial"/>
                <a:ea typeface="Arial"/>
                <a:cs typeface="Arial"/>
              </a:defRPr>
            </a:pPr>
            <a:r>
              <a:rPr sz="975" b="0">
                <a:solidFill>
                  <a:srgbClr val="DDE2F4"/>
                </a:solidFill>
                <a:latin typeface="Arial"/>
                <a:ea typeface="Arial"/>
                <a:cs typeface="Arial"/>
              </a:rPr>
              <a:t>Article 7.1–7.4, p. 12.</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1EB54CB3-0EC8-4281-B901-6379EB068CD1}"/>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DDE2F4"/>
                </a:solidFill>
                <a:latin typeface="Arial"/>
                <a:ea typeface="Arial"/>
                <a:cs typeface="Arial"/>
              </a:defRPr>
            </a:pPr>
            <a:r>
              <a:rPr sz="900" b="0">
                <a:solidFill>
                  <a:srgbClr val="DDE2F4"/>
                </a:solidFill>
                <a:latin typeface="Arial"/>
                <a:ea typeface="Arial"/>
                <a:cs typeface="Arial"/>
              </a:rPr>
              <a:t>Postdoctoral Associates. Highlights only. The collective agreement governs.</a:t>
            </a:r>
          </a:p>
        </p:txBody>
      </p:sp>
      <p:sp>
        <p:nvSpPr>
          <p:cNvPr id="5" name="05">
            <a:extLst xmlns:a="http://schemas.openxmlformats.org/drawingml/2006/main">
              <a:ext uri="{FF2B5EF4-FFF2-40B4-BE49-F238E27FC236}">
                <a16:creationId xmlns:a16="http://schemas.microsoft.com/office/drawing/2014/main" id="{686DF3A6-8F1C-432F-941B-2021E037ED30}"/>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FCCB05"/>
                </a:solidFill>
                <a:latin typeface="Arial"/>
                <a:ea typeface="Arial"/>
                <a:cs typeface="Arial"/>
              </a:defRPr>
            </a:pPr>
            <a:r>
              <a:rPr sz="1500" b="1">
                <a:solidFill>
                  <a:srgbClr val="FCCB05"/>
                </a:solidFill>
                <a:latin typeface="Arial"/>
                <a:ea typeface="Arial"/>
                <a:cs typeface="Arial"/>
              </a:rPr>
              <a:t>05</a:t>
            </a:r>
          </a:p>
        </p:txBody>
      </p:sp>
      <p:sp>
        <p:nvSpPr>
          <p:cNvPr id="6" name="40">
            <a:extLst xmlns:a="http://schemas.openxmlformats.org/drawingml/2006/main">
              <a:ext uri="{FF2B5EF4-FFF2-40B4-BE49-F238E27FC236}">
                <a16:creationId xmlns:a16="http://schemas.microsoft.com/office/drawing/2014/main" id="{AC81518B-EC32-4C64-ABE9-500937F9CA64}"/>
              </a:ext>
            </a:extLst>
          </p:cNvPr>
          <p:cNvSpPr>
            <a:spLocks xmlns:a="http://schemas.openxmlformats.org/drawingml/2006/main" noGrp="1"/>
          </p:cNvSpPr>
          <p:nvPr/>
        </p:nvSpPr>
        <p:spPr>
          <a:xfrm xmlns:a="http://schemas.openxmlformats.org/drawingml/2006/main">
            <a:off x="542925" y="1524000"/>
            <a:ext cx="447675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0" b="1">
                <a:solidFill>
                  <a:srgbClr val="FCCB05"/>
                </a:solidFill>
                <a:latin typeface="Arial"/>
                <a:ea typeface="Arial"/>
                <a:cs typeface="Arial"/>
              </a:defRPr>
            </a:pPr>
            <a:r>
              <a:rPr sz="11250" b="1">
                <a:solidFill>
                  <a:srgbClr val="FCCB05"/>
                </a:solidFill>
                <a:latin typeface="Arial"/>
                <a:ea typeface="Arial"/>
                <a:cs typeface="Arial"/>
              </a:rPr>
              <a:t>40</a:t>
            </a:r>
          </a:p>
        </p:txBody>
      </p:sp>
      <p:sp>
        <p:nvSpPr>
          <p:cNvPr id="7" name="HOURS PER WEEK">
            <a:extLst xmlns:a="http://schemas.openxmlformats.org/drawingml/2006/main">
              <a:ext uri="{FF2B5EF4-FFF2-40B4-BE49-F238E27FC236}">
                <a16:creationId xmlns:a16="http://schemas.microsoft.com/office/drawing/2014/main" id="{4B441DA0-AE4B-4314-8857-29B971F3FF2A}"/>
              </a:ext>
            </a:extLst>
          </p:cNvPr>
          <p:cNvSpPr>
            <a:spLocks xmlns:a="http://schemas.openxmlformats.org/drawingml/2006/main" noGrp="1"/>
          </p:cNvSpPr>
          <p:nvPr/>
        </p:nvSpPr>
        <p:spPr>
          <a:xfrm xmlns:a="http://schemas.openxmlformats.org/drawingml/2006/main">
            <a:off x="628650" y="3248025"/>
            <a:ext cx="495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FCCB05"/>
                </a:solidFill>
                <a:latin typeface="Arial"/>
                <a:ea typeface="Arial"/>
                <a:cs typeface="Arial"/>
              </a:defRPr>
            </a:pPr>
            <a:r>
              <a:rPr sz="1650" b="1">
                <a:solidFill>
                  <a:srgbClr val="FCCB05"/>
                </a:solidFill>
                <a:latin typeface="Arial"/>
                <a:ea typeface="Arial"/>
                <a:cs typeface="Arial"/>
              </a:rPr>
              <a:t>HOURS PER WEEK</a:t>
            </a:r>
          </a:p>
        </p:txBody>
      </p:sp>
      <p:sp>
        <p:nvSpPr>
          <p:cNvPr id="8" name="Normal working hours. Employees cannot regularly be required to work m">
            <a:extLst xmlns:a="http://schemas.openxmlformats.org/drawingml/2006/main">
              <a:ext uri="{FF2B5EF4-FFF2-40B4-BE49-F238E27FC236}">
                <a16:creationId xmlns:a16="http://schemas.microsoft.com/office/drawing/2014/main" id="{81219AD6-34F4-41F0-944E-0D35DDF2EA5F}"/>
              </a:ext>
            </a:extLst>
          </p:cNvPr>
          <p:cNvSpPr>
            <a:spLocks xmlns:a="http://schemas.openxmlformats.org/drawingml/2006/main" noGrp="1"/>
          </p:cNvSpPr>
          <p:nvPr/>
        </p:nvSpPr>
        <p:spPr>
          <a:xfrm xmlns:a="http://schemas.openxmlformats.org/drawingml/2006/main">
            <a:off x="628650" y="3810000"/>
            <a:ext cx="476250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FFFFFF"/>
                </a:solidFill>
                <a:latin typeface="Arial"/>
                <a:ea typeface="Arial"/>
                <a:cs typeface="Arial"/>
              </a:defRPr>
            </a:pPr>
            <a:r>
              <a:rPr sz="2325" b="0">
                <a:solidFill>
                  <a:srgbClr val="FFFFFF"/>
                </a:solidFill>
                <a:latin typeface="Arial"/>
                <a:ea typeface="Arial"/>
                <a:cs typeface="Arial"/>
              </a:rPr>
              <a:t>Normal working hours. Employees cannot regularly be required to work more.</a:t>
            </a:r>
          </a:p>
        </p:txBody>
      </p:sp>
      <p:sp>
        <p:nvSpPr>
          <p:cNvPr id="9" name="48">
            <a:extLst xmlns:a="http://schemas.openxmlformats.org/drawingml/2006/main">
              <a:ext uri="{FF2B5EF4-FFF2-40B4-BE49-F238E27FC236}">
                <a16:creationId xmlns:a16="http://schemas.microsoft.com/office/drawing/2014/main" id="{320C8EE6-8F58-4A29-891E-B77D48CF41CB}"/>
              </a:ext>
            </a:extLst>
          </p:cNvPr>
          <p:cNvSpPr>
            <a:spLocks xmlns:a="http://schemas.openxmlformats.org/drawingml/2006/main" noGrp="1"/>
          </p:cNvSpPr>
          <p:nvPr/>
        </p:nvSpPr>
        <p:spPr>
          <a:xfrm xmlns:a="http://schemas.openxmlformats.org/drawingml/2006/main">
            <a:off x="6457950" y="1524000"/>
            <a:ext cx="476250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0" b="1">
                <a:solidFill>
                  <a:srgbClr val="FFFFFF"/>
                </a:solidFill>
                <a:latin typeface="Arial"/>
                <a:ea typeface="Arial"/>
                <a:cs typeface="Arial"/>
              </a:defRPr>
            </a:pPr>
            <a:r>
              <a:rPr sz="11250" b="1">
                <a:solidFill>
                  <a:srgbClr val="FFFFFF"/>
                </a:solidFill>
                <a:latin typeface="Arial"/>
                <a:ea typeface="Arial"/>
                <a:cs typeface="Arial"/>
              </a:rPr>
              <a:t>48</a:t>
            </a:r>
          </a:p>
        </p:txBody>
      </p:sp>
      <p:sp>
        <p:nvSpPr>
          <p:cNvPr id="10" name="HOURS PER WEEK">
            <a:extLst xmlns:a="http://schemas.openxmlformats.org/drawingml/2006/main">
              <a:ext uri="{FF2B5EF4-FFF2-40B4-BE49-F238E27FC236}">
                <a16:creationId xmlns:a16="http://schemas.microsoft.com/office/drawing/2014/main" id="{1EBAB49D-58D4-478A-A76D-DEDA450CF754}"/>
              </a:ext>
            </a:extLst>
          </p:cNvPr>
          <p:cNvSpPr>
            <a:spLocks xmlns:a="http://schemas.openxmlformats.org/drawingml/2006/main" noGrp="1"/>
          </p:cNvSpPr>
          <p:nvPr/>
        </p:nvSpPr>
        <p:spPr>
          <a:xfrm xmlns:a="http://schemas.openxmlformats.org/drawingml/2006/main">
            <a:off x="6553200" y="3248025"/>
            <a:ext cx="495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FCCB05"/>
                </a:solidFill>
                <a:latin typeface="Arial"/>
                <a:ea typeface="Arial"/>
                <a:cs typeface="Arial"/>
              </a:defRPr>
            </a:pPr>
            <a:r>
              <a:rPr sz="1650" b="1">
                <a:solidFill>
                  <a:srgbClr val="FCCB05"/>
                </a:solidFill>
                <a:latin typeface="Arial"/>
                <a:ea typeface="Arial"/>
                <a:cs typeface="Arial"/>
              </a:rPr>
              <a:t>HOURS PER WEEK</a:t>
            </a:r>
          </a:p>
        </p:txBody>
      </p:sp>
      <p:sp>
        <p:nvSpPr>
          <p:cNvPr id="11" name="Work beyond this requires mutual agreement. Refusing it cannot lead to">
            <a:extLst xmlns:a="http://schemas.openxmlformats.org/drawingml/2006/main">
              <a:ext uri="{FF2B5EF4-FFF2-40B4-BE49-F238E27FC236}">
                <a16:creationId xmlns:a16="http://schemas.microsoft.com/office/drawing/2014/main" id="{4EA10B82-1772-4333-ADE4-8E80648F9697}"/>
              </a:ext>
            </a:extLst>
          </p:cNvPr>
          <p:cNvSpPr>
            <a:spLocks xmlns:a="http://schemas.openxmlformats.org/drawingml/2006/main" noGrp="1"/>
          </p:cNvSpPr>
          <p:nvPr/>
        </p:nvSpPr>
        <p:spPr>
          <a:xfrm xmlns:a="http://schemas.openxmlformats.org/drawingml/2006/main">
            <a:off x="6553200" y="3810000"/>
            <a:ext cx="495300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FFFFFF"/>
                </a:solidFill>
                <a:latin typeface="Arial"/>
                <a:ea typeface="Arial"/>
                <a:cs typeface="Arial"/>
              </a:defRPr>
            </a:pPr>
            <a:r>
              <a:rPr sz="2325" b="0">
                <a:solidFill>
                  <a:srgbClr val="FFFFFF"/>
                </a:solidFill>
                <a:latin typeface="Arial"/>
                <a:ea typeface="Arial"/>
                <a:cs typeface="Arial"/>
              </a:rPr>
              <a:t>Work beyond this requires mutual agreement. Refusing it cannot lead to discipline.</a:t>
            </a:r>
          </a:p>
        </p:txBody>
      </p:sp>
      <p:sp>
        <p:nvSpPr>
          <p:cNvPr id="12" name="The agreement says to consider appropriate paid time off for mutually ">
            <a:extLst xmlns:a="http://schemas.openxmlformats.org/drawingml/2006/main">
              <a:ext uri="{FF2B5EF4-FFF2-40B4-BE49-F238E27FC236}">
                <a16:creationId xmlns:a16="http://schemas.microsoft.com/office/drawing/2014/main" id="{B43EE077-3719-4501-BA67-D14C91E6CB49}"/>
              </a:ext>
            </a:extLst>
          </p:cNvPr>
          <p:cNvSpPr>
            <a:spLocks xmlns:a="http://schemas.openxmlformats.org/drawingml/2006/main" noGrp="1"/>
          </p:cNvSpPr>
          <p:nvPr/>
        </p:nvSpPr>
        <p:spPr>
          <a:xfrm xmlns:a="http://schemas.openxmlformats.org/drawingml/2006/main">
            <a:off x="628650" y="5619750"/>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DDE2F4"/>
                </a:solidFill>
                <a:latin typeface="Arial"/>
                <a:ea typeface="Arial"/>
                <a:cs typeface="Arial"/>
              </a:defRPr>
            </a:pPr>
            <a:r>
              <a:rPr sz="1725" b="0">
                <a:solidFill>
                  <a:srgbClr val="DDE2F4"/>
                </a:solidFill>
                <a:latin typeface="Arial"/>
                <a:ea typeface="Arial"/>
                <a:cs typeface="Arial"/>
              </a:rPr>
              <a:t>The agreement says to consider appropriate paid time off for mutually agreed additional hours.</a:t>
            </a:r>
          </a:p>
        </p:txBody>
      </p:sp>
    </p:spTree>
    <p:extLst>
      <p:ext uri="{BB962C8B-B14F-4D97-AF65-F5344CB8AC3E}">
        <p14:creationId xmlns:p14="http://schemas.microsoft.com/office/powerpoint/2010/main" val="171677246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Minimum paid personal leave">
            <a:extLst xmlns:a="http://schemas.openxmlformats.org/drawingml/2006/main">
              <a:ext uri="{FF2B5EF4-FFF2-40B4-BE49-F238E27FC236}">
                <a16:creationId xmlns:a16="http://schemas.microsoft.com/office/drawing/2014/main" id="{357BF04A-D017-4BEF-B2AD-F6BE0662DB2B}"/>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23307E"/>
                </a:solidFill>
                <a:latin typeface="Arial"/>
                <a:ea typeface="Arial"/>
                <a:cs typeface="Arial"/>
              </a:defRPr>
            </a:pPr>
            <a:r>
              <a:rPr sz="3600" b="1">
                <a:solidFill>
                  <a:srgbClr val="23307E"/>
                </a:solidFill>
                <a:latin typeface="Arial"/>
                <a:ea typeface="Arial"/>
                <a:cs typeface="Arial"/>
              </a:rPr>
              <a:t>Minimum paid personal leave</a:t>
            </a:r>
          </a:p>
        </p:txBody>
      </p:sp>
      <p:sp>
        <p:nvSpPr>
          <p:cNvPr id="2" name="">
            <a:extLst xmlns:a="http://schemas.openxmlformats.org/drawingml/2006/main">
              <a:ext uri="{FF2B5EF4-FFF2-40B4-BE49-F238E27FC236}">
                <a16:creationId xmlns:a16="http://schemas.microsoft.com/office/drawing/2014/main" id="{34390A19-8CFB-49E5-84A6-0F0F67F0A7A2}"/>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3" name="Articles 10.1–10.3 and 9.1–9.4, pp. 15–16.">
            <a:extLst xmlns:a="http://schemas.openxmlformats.org/drawingml/2006/main">
              <a:ext uri="{FF2B5EF4-FFF2-40B4-BE49-F238E27FC236}">
                <a16:creationId xmlns:a16="http://schemas.microsoft.com/office/drawing/2014/main" id="{99115C89-DC4B-4F9B-981E-C7AF76B9DCC8}"/>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556080"/>
                </a:solidFill>
                <a:latin typeface="Arial"/>
                <a:ea typeface="Arial"/>
                <a:cs typeface="Arial"/>
              </a:defRPr>
            </a:pPr>
            <a:r>
              <a:rPr sz="975" b="0">
                <a:solidFill>
                  <a:srgbClr val="556080"/>
                </a:solidFill>
                <a:latin typeface="Arial"/>
                <a:ea typeface="Arial"/>
                <a:cs typeface="Arial"/>
              </a:rPr>
              <a:t>Articles 10.1–10.3 and 9.1–9.4, pp. 15–16.</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AC1C3B46-E3DA-4426-BAFA-3FAD363F877D}"/>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556080"/>
                </a:solidFill>
                <a:latin typeface="Arial"/>
                <a:ea typeface="Arial"/>
                <a:cs typeface="Arial"/>
              </a:defRPr>
            </a:pPr>
            <a:r>
              <a:rPr sz="900" b="0">
                <a:solidFill>
                  <a:srgbClr val="556080"/>
                </a:solidFill>
                <a:latin typeface="Arial"/>
                <a:ea typeface="Arial"/>
                <a:cs typeface="Arial"/>
              </a:rPr>
              <a:t>Postdoctoral Associates. Highlights only. The collective agreement governs.</a:t>
            </a:r>
          </a:p>
        </p:txBody>
      </p:sp>
      <p:sp>
        <p:nvSpPr>
          <p:cNvPr id="5" name="06">
            <a:extLst xmlns:a="http://schemas.openxmlformats.org/drawingml/2006/main">
              <a:ext uri="{FF2B5EF4-FFF2-40B4-BE49-F238E27FC236}">
                <a16:creationId xmlns:a16="http://schemas.microsoft.com/office/drawing/2014/main" id="{FD9C89AA-2BAB-455E-B92A-93B9711AD5AA}"/>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8A6500"/>
                </a:solidFill>
                <a:latin typeface="Arial"/>
                <a:ea typeface="Arial"/>
                <a:cs typeface="Arial"/>
              </a:defRPr>
            </a:pPr>
            <a:r>
              <a:rPr sz="1500" b="1">
                <a:solidFill>
                  <a:srgbClr val="8A6500"/>
                </a:solidFill>
                <a:latin typeface="Arial"/>
                <a:ea typeface="Arial"/>
                <a:cs typeface="Arial"/>
              </a:rPr>
              <a:t>06</a:t>
            </a:r>
          </a:p>
        </p:txBody>
      </p:sp>
      <p:sp>
        <p:nvSpPr>
          <p:cNvPr id="6" name="15">
            <a:extLst xmlns:a="http://schemas.openxmlformats.org/drawingml/2006/main">
              <a:ext uri="{FF2B5EF4-FFF2-40B4-BE49-F238E27FC236}">
                <a16:creationId xmlns:a16="http://schemas.microsoft.com/office/drawing/2014/main" id="{C7C40352-F9B2-42E5-97F4-E6CF4CA88CA9}"/>
              </a:ext>
            </a:extLst>
          </p:cNvPr>
          <p:cNvSpPr>
            <a:spLocks xmlns:a="http://schemas.openxmlformats.org/drawingml/2006/main" noGrp="1"/>
          </p:cNvSpPr>
          <p:nvPr/>
        </p:nvSpPr>
        <p:spPr>
          <a:xfrm xmlns:a="http://schemas.openxmlformats.org/drawingml/2006/main">
            <a:off x="561975" y="1562100"/>
            <a:ext cx="47625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0350" b="1">
                <a:solidFill>
                  <a:srgbClr val="8A6500"/>
                </a:solidFill>
                <a:latin typeface="Arial"/>
                <a:ea typeface="Arial"/>
                <a:cs typeface="Arial"/>
              </a:defRPr>
            </a:pPr>
            <a:r>
              <a:rPr sz="10350" b="1">
                <a:solidFill>
                  <a:srgbClr val="8A6500"/>
                </a:solidFill>
                <a:latin typeface="Arial"/>
                <a:ea typeface="Arial"/>
                <a:cs typeface="Arial"/>
              </a:rPr>
              <a:t>15</a:t>
            </a:r>
          </a:p>
        </p:txBody>
      </p:sp>
      <p:sp>
        <p:nvSpPr>
          <p:cNvPr id="7" name="BUSINESS DAYS">
            <a:extLst xmlns:a="http://schemas.openxmlformats.org/drawingml/2006/main">
              <a:ext uri="{FF2B5EF4-FFF2-40B4-BE49-F238E27FC236}">
                <a16:creationId xmlns:a16="http://schemas.microsoft.com/office/drawing/2014/main" id="{963B046E-CB87-42A4-B3CA-3FEEDB6D8C76}"/>
              </a:ext>
            </a:extLst>
          </p:cNvPr>
          <p:cNvSpPr>
            <a:spLocks xmlns:a="http://schemas.openxmlformats.org/drawingml/2006/main" noGrp="1"/>
          </p:cNvSpPr>
          <p:nvPr/>
        </p:nvSpPr>
        <p:spPr>
          <a:xfrm xmlns:a="http://schemas.openxmlformats.org/drawingml/2006/main">
            <a:off x="619125" y="3133725"/>
            <a:ext cx="495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BUSINESS DAYS</a:t>
            </a:r>
          </a:p>
        </p:txBody>
      </p:sp>
      <p:sp>
        <p:nvSpPr>
          <p:cNvPr id="8" name="Years 1 and 2">
            <a:extLst xmlns:a="http://schemas.openxmlformats.org/drawingml/2006/main">
              <a:ext uri="{FF2B5EF4-FFF2-40B4-BE49-F238E27FC236}">
                <a16:creationId xmlns:a16="http://schemas.microsoft.com/office/drawing/2014/main" id="{C7052FBA-32E9-475C-B921-11DCE2109057}"/>
              </a:ext>
            </a:extLst>
          </p:cNvPr>
          <p:cNvSpPr>
            <a:spLocks xmlns:a="http://schemas.openxmlformats.org/drawingml/2006/main" noGrp="1"/>
          </p:cNvSpPr>
          <p:nvPr/>
        </p:nvSpPr>
        <p:spPr>
          <a:xfrm xmlns:a="http://schemas.openxmlformats.org/drawingml/2006/main">
            <a:off x="628650" y="3581400"/>
            <a:ext cx="48958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23307E"/>
                </a:solidFill>
                <a:latin typeface="Arial"/>
                <a:ea typeface="Arial"/>
                <a:cs typeface="Arial"/>
              </a:defRPr>
            </a:pPr>
            <a:r>
              <a:rPr sz="2475" b="0">
                <a:solidFill>
                  <a:srgbClr val="23307E"/>
                </a:solidFill>
                <a:latin typeface="Arial"/>
                <a:ea typeface="Arial"/>
                <a:cs typeface="Arial"/>
              </a:rPr>
              <a:t>Years 1 and 2</a:t>
            </a:r>
          </a:p>
        </p:txBody>
      </p:sp>
      <p:sp>
        <p:nvSpPr>
          <p:cNvPr id="9" name="20">
            <a:extLst xmlns:a="http://schemas.openxmlformats.org/drawingml/2006/main">
              <a:ext uri="{FF2B5EF4-FFF2-40B4-BE49-F238E27FC236}">
                <a16:creationId xmlns:a16="http://schemas.microsoft.com/office/drawing/2014/main" id="{74F4F1CC-7811-469C-8EF2-0F4E3FADBC68}"/>
              </a:ext>
            </a:extLst>
          </p:cNvPr>
          <p:cNvSpPr>
            <a:spLocks xmlns:a="http://schemas.openxmlformats.org/drawingml/2006/main" noGrp="1"/>
          </p:cNvSpPr>
          <p:nvPr/>
        </p:nvSpPr>
        <p:spPr>
          <a:xfrm xmlns:a="http://schemas.openxmlformats.org/drawingml/2006/main">
            <a:off x="6486525" y="1562100"/>
            <a:ext cx="47625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0350" b="1">
                <a:solidFill>
                  <a:srgbClr val="23307E"/>
                </a:solidFill>
                <a:latin typeface="Arial"/>
                <a:ea typeface="Arial"/>
                <a:cs typeface="Arial"/>
              </a:defRPr>
            </a:pPr>
            <a:r>
              <a:rPr sz="10350" b="1">
                <a:solidFill>
                  <a:srgbClr val="23307E"/>
                </a:solidFill>
                <a:latin typeface="Arial"/>
                <a:ea typeface="Arial"/>
                <a:cs typeface="Arial"/>
              </a:rPr>
              <a:t>20</a:t>
            </a:r>
          </a:p>
        </p:txBody>
      </p:sp>
      <p:sp>
        <p:nvSpPr>
          <p:cNvPr id="10" name="BUSINESS DAYS">
            <a:extLst xmlns:a="http://schemas.openxmlformats.org/drawingml/2006/main">
              <a:ext uri="{FF2B5EF4-FFF2-40B4-BE49-F238E27FC236}">
                <a16:creationId xmlns:a16="http://schemas.microsoft.com/office/drawing/2014/main" id="{C437B7DD-982C-4011-9BC7-98756D72FC6E}"/>
              </a:ext>
            </a:extLst>
          </p:cNvPr>
          <p:cNvSpPr>
            <a:spLocks xmlns:a="http://schemas.openxmlformats.org/drawingml/2006/main" noGrp="1"/>
          </p:cNvSpPr>
          <p:nvPr/>
        </p:nvSpPr>
        <p:spPr>
          <a:xfrm xmlns:a="http://schemas.openxmlformats.org/drawingml/2006/main">
            <a:off x="6553200" y="3133725"/>
            <a:ext cx="495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BUSINESS DAYS</a:t>
            </a:r>
          </a:p>
        </p:txBody>
      </p:sp>
      <p:sp>
        <p:nvSpPr>
          <p:cNvPr id="11" name="Year 3 onward">
            <a:extLst xmlns:a="http://schemas.openxmlformats.org/drawingml/2006/main">
              <a:ext uri="{FF2B5EF4-FFF2-40B4-BE49-F238E27FC236}">
                <a16:creationId xmlns:a16="http://schemas.microsoft.com/office/drawing/2014/main" id="{BF083F48-0108-4CD4-83DA-87B3C992EAE3}"/>
              </a:ext>
            </a:extLst>
          </p:cNvPr>
          <p:cNvSpPr>
            <a:spLocks xmlns:a="http://schemas.openxmlformats.org/drawingml/2006/main" noGrp="1"/>
          </p:cNvSpPr>
          <p:nvPr/>
        </p:nvSpPr>
        <p:spPr>
          <a:xfrm xmlns:a="http://schemas.openxmlformats.org/drawingml/2006/main">
            <a:off x="6553200" y="3581400"/>
            <a:ext cx="48958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23307E"/>
                </a:solidFill>
                <a:latin typeface="Arial"/>
                <a:ea typeface="Arial"/>
                <a:cs typeface="Arial"/>
              </a:defRPr>
            </a:pPr>
            <a:r>
              <a:rPr sz="2475" b="0">
                <a:solidFill>
                  <a:srgbClr val="23307E"/>
                </a:solidFill>
                <a:latin typeface="Arial"/>
                <a:ea typeface="Arial"/>
                <a:cs typeface="Arial"/>
              </a:rPr>
              <a:t>Year 3 onward</a:t>
            </a:r>
          </a:p>
        </p:txBody>
      </p:sp>
      <p:sp>
        <p:nvSpPr>
          <p:cNvPr id="12" name="">
            <a:extLst xmlns:a="http://schemas.openxmlformats.org/drawingml/2006/main">
              <a:ext uri="{FF2B5EF4-FFF2-40B4-BE49-F238E27FC236}">
                <a16:creationId xmlns:a16="http://schemas.microsoft.com/office/drawing/2014/main" id="{23B6AB5C-59A9-44B7-8DDB-43194890F7FA}"/>
              </a:ext>
            </a:extLst>
          </p:cNvPr>
          <p:cNvSpPr>
            <a:spLocks xmlns:a="http://schemas.openxmlformats.org/drawingml/2006/main" noGrp="1"/>
          </p:cNvSpPr>
          <p:nvPr/>
        </p:nvSpPr>
        <p:spPr>
          <a:xfrm xmlns:a="http://schemas.openxmlformats.org/drawingml/2006/main">
            <a:off x="609600" y="43624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13" name="Plus holidays and closure days">
            <a:extLst xmlns:a="http://schemas.openxmlformats.org/drawingml/2006/main">
              <a:ext uri="{FF2B5EF4-FFF2-40B4-BE49-F238E27FC236}">
                <a16:creationId xmlns:a16="http://schemas.microsoft.com/office/drawing/2014/main" id="{F26DAC4D-3998-4513-A5CA-911F1297ACE2}"/>
              </a:ext>
            </a:extLst>
          </p:cNvPr>
          <p:cNvSpPr>
            <a:spLocks xmlns:a="http://schemas.openxmlformats.org/drawingml/2006/main" noGrp="1"/>
          </p:cNvSpPr>
          <p:nvPr/>
        </p:nvSpPr>
        <p:spPr>
          <a:xfrm xmlns:a="http://schemas.openxmlformats.org/drawingml/2006/main">
            <a:off x="609600" y="4667250"/>
            <a:ext cx="10763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23307E"/>
                </a:solidFill>
                <a:latin typeface="Arial"/>
                <a:ea typeface="Arial"/>
                <a:cs typeface="Arial"/>
              </a:defRPr>
            </a:pPr>
            <a:r>
              <a:rPr sz="2625" b="1">
                <a:solidFill>
                  <a:srgbClr val="23307E"/>
                </a:solidFill>
                <a:latin typeface="Arial"/>
                <a:ea typeface="Arial"/>
                <a:cs typeface="Arial"/>
              </a:rPr>
              <a:t>Plus holidays and closure days</a:t>
            </a:r>
          </a:p>
        </p:txBody>
      </p:sp>
      <p:sp>
        <p:nvSpPr>
          <p:cNvPr id="14" name="Includes 3 designated business days when the University closes between">
            <a:extLst xmlns:a="http://schemas.openxmlformats.org/drawingml/2006/main">
              <a:ext uri="{FF2B5EF4-FFF2-40B4-BE49-F238E27FC236}">
                <a16:creationId xmlns:a16="http://schemas.microsoft.com/office/drawing/2014/main" id="{93372C84-9FF6-4AE4-A467-D2FBA0D05219}"/>
              </a:ext>
            </a:extLst>
          </p:cNvPr>
          <p:cNvSpPr>
            <a:spLocks xmlns:a="http://schemas.openxmlformats.org/drawingml/2006/main" noGrp="1"/>
          </p:cNvSpPr>
          <p:nvPr/>
        </p:nvSpPr>
        <p:spPr>
          <a:xfrm xmlns:a="http://schemas.openxmlformats.org/drawingml/2006/main">
            <a:off x="609600" y="5305425"/>
            <a:ext cx="108775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23307E"/>
                </a:solidFill>
                <a:latin typeface="Arial"/>
                <a:ea typeface="Arial"/>
                <a:cs typeface="Arial"/>
              </a:defRPr>
            </a:pPr>
            <a:r>
              <a:rPr sz="1875" b="0">
                <a:solidFill>
                  <a:srgbClr val="23307E"/>
                </a:solidFill>
                <a:latin typeface="Arial"/>
                <a:ea typeface="Arial"/>
                <a:cs typeface="Arial"/>
              </a:rPr>
              <a:t>Includes 3 designated business days when the University closes between 25 December and 1 January. Required work receives equivalent time off.</a:t>
            </a:r>
          </a:p>
        </p:txBody>
      </p:sp>
    </p:spTree>
    <p:extLst>
      <p:ext uri="{BB962C8B-B14F-4D97-AF65-F5344CB8AC3E}">
        <p14:creationId xmlns:p14="http://schemas.microsoft.com/office/powerpoint/2010/main" val="150329366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lth benefits and flexible spending">
            <a:extLst xmlns:a="http://schemas.openxmlformats.org/drawingml/2006/main">
              <a:ext uri="{FF2B5EF4-FFF2-40B4-BE49-F238E27FC236}">
                <a16:creationId xmlns:a16="http://schemas.microsoft.com/office/drawing/2014/main" id="{EC471817-A63F-43FB-A82C-EC6F905D751A}"/>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23307E"/>
                </a:solidFill>
                <a:latin typeface="Arial"/>
                <a:ea typeface="Arial"/>
                <a:cs typeface="Arial"/>
              </a:defRPr>
            </a:pPr>
            <a:r>
              <a:rPr sz="3600" b="1">
                <a:solidFill>
                  <a:srgbClr val="23307E"/>
                </a:solidFill>
                <a:latin typeface="Arial"/>
                <a:ea typeface="Arial"/>
                <a:cs typeface="Arial"/>
              </a:rPr>
              <a:t>Health benefits and flexible spending</a:t>
            </a:r>
          </a:p>
        </p:txBody>
      </p:sp>
      <p:sp>
        <p:nvSpPr>
          <p:cNvPr id="2" name="">
            <a:extLst xmlns:a="http://schemas.openxmlformats.org/drawingml/2006/main">
              <a:ext uri="{FF2B5EF4-FFF2-40B4-BE49-F238E27FC236}">
                <a16:creationId xmlns:a16="http://schemas.microsoft.com/office/drawing/2014/main" id="{CEA15DEC-ED9B-4EE8-92A4-4378E221A303}"/>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3" name="Articles 8.4–8.6, p. 13. Articles 8.13–8.14, p. 15.">
            <a:extLst xmlns:a="http://schemas.openxmlformats.org/drawingml/2006/main">
              <a:ext uri="{FF2B5EF4-FFF2-40B4-BE49-F238E27FC236}">
                <a16:creationId xmlns:a16="http://schemas.microsoft.com/office/drawing/2014/main" id="{943432E0-C968-4B48-A065-F3DA03F0F192}"/>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556080"/>
                </a:solidFill>
                <a:latin typeface="Arial"/>
                <a:ea typeface="Arial"/>
                <a:cs typeface="Arial"/>
              </a:defRPr>
            </a:pPr>
            <a:r>
              <a:rPr sz="975" b="0">
                <a:solidFill>
                  <a:srgbClr val="556080"/>
                </a:solidFill>
                <a:latin typeface="Arial"/>
                <a:ea typeface="Arial"/>
                <a:cs typeface="Arial"/>
              </a:rPr>
              <a:t>Articles 8.4–8.6, p. 13. Articles 8.13–8.14, p. 15.</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692595CA-EE7A-49F2-AC88-2DEBA572C469}"/>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556080"/>
                </a:solidFill>
                <a:latin typeface="Arial"/>
                <a:ea typeface="Arial"/>
                <a:cs typeface="Arial"/>
              </a:defRPr>
            </a:pPr>
            <a:r>
              <a:rPr sz="900" b="0">
                <a:solidFill>
                  <a:srgbClr val="556080"/>
                </a:solidFill>
                <a:latin typeface="Arial"/>
                <a:ea typeface="Arial"/>
                <a:cs typeface="Arial"/>
              </a:rPr>
              <a:t>Postdoctoral Associates. Highlights only. The collective agreement governs.</a:t>
            </a:r>
          </a:p>
        </p:txBody>
      </p:sp>
      <p:sp>
        <p:nvSpPr>
          <p:cNvPr id="5" name="07">
            <a:extLst xmlns:a="http://schemas.openxmlformats.org/drawingml/2006/main">
              <a:ext uri="{FF2B5EF4-FFF2-40B4-BE49-F238E27FC236}">
                <a16:creationId xmlns:a16="http://schemas.microsoft.com/office/drawing/2014/main" id="{FB3BD82B-5B0C-498A-862A-761F9A117B2F}"/>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8A6500"/>
                </a:solidFill>
                <a:latin typeface="Arial"/>
                <a:ea typeface="Arial"/>
                <a:cs typeface="Arial"/>
              </a:defRPr>
            </a:pPr>
            <a:r>
              <a:rPr sz="1500" b="1">
                <a:solidFill>
                  <a:srgbClr val="8A6500"/>
                </a:solidFill>
                <a:latin typeface="Arial"/>
                <a:ea typeface="Arial"/>
                <a:cs typeface="Arial"/>
              </a:rPr>
              <a:t>07</a:t>
            </a:r>
          </a:p>
        </p:txBody>
      </p:sp>
      <p:sp>
        <p:nvSpPr>
          <p:cNvPr id="6" name="APPOINTMENTS LONGER THAN 6 MONTHS">
            <a:extLst xmlns:a="http://schemas.openxmlformats.org/drawingml/2006/main">
              <a:ext uri="{FF2B5EF4-FFF2-40B4-BE49-F238E27FC236}">
                <a16:creationId xmlns:a16="http://schemas.microsoft.com/office/drawing/2014/main" id="{8CD0EC81-2A26-47E5-9FD2-0CDFE70EFA89}"/>
              </a:ext>
            </a:extLst>
          </p:cNvPr>
          <p:cNvSpPr>
            <a:spLocks xmlns:a="http://schemas.openxmlformats.org/drawingml/2006/main" noGrp="1"/>
          </p:cNvSpPr>
          <p:nvPr/>
        </p:nvSpPr>
        <p:spPr>
          <a:xfrm xmlns:a="http://schemas.openxmlformats.org/drawingml/2006/main">
            <a:off x="609600" y="1733550"/>
            <a:ext cx="1085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APPOINTMENTS LONGER THAN 6 MONTHS</a:t>
            </a:r>
          </a:p>
        </p:txBody>
      </p:sp>
      <p:sp>
        <p:nvSpPr>
          <p:cNvPr id="7" name="Plan C">
            <a:extLst xmlns:a="http://schemas.openxmlformats.org/drawingml/2006/main">
              <a:ext uri="{FF2B5EF4-FFF2-40B4-BE49-F238E27FC236}">
                <a16:creationId xmlns:a16="http://schemas.microsoft.com/office/drawing/2014/main" id="{8EE73464-B26B-4222-8DC7-D980C68794A5}"/>
              </a:ext>
            </a:extLst>
          </p:cNvPr>
          <p:cNvSpPr>
            <a:spLocks xmlns:a="http://schemas.openxmlformats.org/drawingml/2006/main" noGrp="1"/>
          </p:cNvSpPr>
          <p:nvPr/>
        </p:nvSpPr>
        <p:spPr>
          <a:xfrm xmlns:a="http://schemas.openxmlformats.org/drawingml/2006/main">
            <a:off x="609600" y="2409825"/>
            <a:ext cx="54197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5850" b="1">
                <a:solidFill>
                  <a:srgbClr val="23307E"/>
                </a:solidFill>
                <a:latin typeface="Arial"/>
                <a:ea typeface="Arial"/>
                <a:cs typeface="Arial"/>
              </a:defRPr>
            </a:pPr>
            <a:r>
              <a:rPr sz="5850" b="1">
                <a:solidFill>
                  <a:srgbClr val="23307E"/>
                </a:solidFill>
                <a:latin typeface="Arial"/>
                <a:ea typeface="Arial"/>
                <a:cs typeface="Arial"/>
              </a:rPr>
              <a:t>Plan C</a:t>
            </a:r>
          </a:p>
        </p:txBody>
      </p:sp>
      <p:sp>
        <p:nvSpPr>
          <p:cNvPr id="8" name="Single or family coverage, subject to plan requirements.">
            <a:extLst xmlns:a="http://schemas.openxmlformats.org/drawingml/2006/main">
              <a:ext uri="{FF2B5EF4-FFF2-40B4-BE49-F238E27FC236}">
                <a16:creationId xmlns:a16="http://schemas.microsoft.com/office/drawing/2014/main" id="{CEC702F3-AB11-4B78-AA75-904477F2CB9D}"/>
              </a:ext>
            </a:extLst>
          </p:cNvPr>
          <p:cNvSpPr>
            <a:spLocks xmlns:a="http://schemas.openxmlformats.org/drawingml/2006/main" noGrp="1"/>
          </p:cNvSpPr>
          <p:nvPr/>
        </p:nvSpPr>
        <p:spPr>
          <a:xfrm xmlns:a="http://schemas.openxmlformats.org/drawingml/2006/main">
            <a:off x="609600" y="3629025"/>
            <a:ext cx="4762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23307E"/>
                </a:solidFill>
                <a:latin typeface="Arial"/>
                <a:ea typeface="Arial"/>
                <a:cs typeface="Arial"/>
              </a:defRPr>
            </a:pPr>
            <a:r>
              <a:rPr sz="2250" b="0">
                <a:solidFill>
                  <a:srgbClr val="23307E"/>
                </a:solidFill>
                <a:latin typeface="Arial"/>
                <a:ea typeface="Arial"/>
                <a:cs typeface="Arial"/>
              </a:rPr>
              <a:t>Single or family coverage, subject to plan requirements.</a:t>
            </a:r>
          </a:p>
        </p:txBody>
      </p:sp>
      <p:sp>
        <p:nvSpPr>
          <p:cNvPr id="9" name="The supervisor pays plan premiums.">
            <a:extLst xmlns:a="http://schemas.openxmlformats.org/drawingml/2006/main">
              <a:ext uri="{FF2B5EF4-FFF2-40B4-BE49-F238E27FC236}">
                <a16:creationId xmlns:a16="http://schemas.microsoft.com/office/drawing/2014/main" id="{B5EDF10D-02AA-4364-BA0F-2EA49CFD8A5E}"/>
              </a:ext>
            </a:extLst>
          </p:cNvPr>
          <p:cNvSpPr>
            <a:spLocks xmlns:a="http://schemas.openxmlformats.org/drawingml/2006/main" noGrp="1"/>
          </p:cNvSpPr>
          <p:nvPr/>
        </p:nvSpPr>
        <p:spPr>
          <a:xfrm xmlns:a="http://schemas.openxmlformats.org/drawingml/2006/main">
            <a:off x="609600" y="4933950"/>
            <a:ext cx="4762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23307E"/>
                </a:solidFill>
                <a:latin typeface="Arial"/>
                <a:ea typeface="Arial"/>
                <a:cs typeface="Arial"/>
              </a:defRPr>
            </a:pPr>
            <a:r>
              <a:rPr sz="2025" b="0">
                <a:solidFill>
                  <a:srgbClr val="23307E"/>
                </a:solidFill>
                <a:latin typeface="Arial"/>
                <a:ea typeface="Arial"/>
                <a:cs typeface="Arial"/>
              </a:rPr>
              <a:t>The supervisor pays plan premiums.</a:t>
            </a:r>
          </a:p>
        </p:txBody>
      </p:sp>
      <p:sp>
        <p:nvSpPr>
          <p:cNvPr id="10" name="$500">
            <a:extLst xmlns:a="http://schemas.openxmlformats.org/drawingml/2006/main">
              <a:ext uri="{FF2B5EF4-FFF2-40B4-BE49-F238E27FC236}">
                <a16:creationId xmlns:a16="http://schemas.microsoft.com/office/drawing/2014/main" id="{836FEAFF-3043-4BAE-81F6-52B2D9A6A15B}"/>
              </a:ext>
            </a:extLst>
          </p:cNvPr>
          <p:cNvSpPr>
            <a:spLocks xmlns:a="http://schemas.openxmlformats.org/drawingml/2006/main" noGrp="1"/>
          </p:cNvSpPr>
          <p:nvPr/>
        </p:nvSpPr>
        <p:spPr>
          <a:xfrm xmlns:a="http://schemas.openxmlformats.org/drawingml/2006/main">
            <a:off x="6496050" y="2409825"/>
            <a:ext cx="50768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7500" b="1">
                <a:solidFill>
                  <a:srgbClr val="8A6500"/>
                </a:solidFill>
                <a:latin typeface="Arial"/>
                <a:ea typeface="Arial"/>
                <a:cs typeface="Arial"/>
              </a:defRPr>
            </a:pPr>
            <a:r>
              <a:rPr sz="7500" b="1">
                <a:solidFill>
                  <a:srgbClr val="8A6500"/>
                </a:solidFill>
                <a:latin typeface="Arial"/>
                <a:ea typeface="Arial"/>
                <a:cs typeface="Arial"/>
              </a:rPr>
              <a:t>$500</a:t>
            </a:r>
          </a:p>
        </p:txBody>
      </p:sp>
      <p:sp>
        <p:nvSpPr>
          <p:cNvPr id="11" name="Flexible Spending Account contribution for eligible full-time employee">
            <a:extLst xmlns:a="http://schemas.openxmlformats.org/drawingml/2006/main">
              <a:ext uri="{FF2B5EF4-FFF2-40B4-BE49-F238E27FC236}">
                <a16:creationId xmlns:a16="http://schemas.microsoft.com/office/drawing/2014/main" id="{F439C0B8-5326-46E7-AA9C-AE552D3D0800}"/>
              </a:ext>
            </a:extLst>
          </p:cNvPr>
          <p:cNvSpPr>
            <a:spLocks xmlns:a="http://schemas.openxmlformats.org/drawingml/2006/main" noGrp="1"/>
          </p:cNvSpPr>
          <p:nvPr/>
        </p:nvSpPr>
        <p:spPr>
          <a:xfrm xmlns:a="http://schemas.openxmlformats.org/drawingml/2006/main">
            <a:off x="6553200" y="3629025"/>
            <a:ext cx="47625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23307E"/>
                </a:solidFill>
                <a:latin typeface="Arial"/>
                <a:ea typeface="Arial"/>
                <a:cs typeface="Arial"/>
              </a:defRPr>
            </a:pPr>
            <a:r>
              <a:rPr sz="2250" b="0">
                <a:solidFill>
                  <a:srgbClr val="23307E"/>
                </a:solidFill>
                <a:latin typeface="Arial"/>
                <a:ea typeface="Arial"/>
                <a:cs typeface="Arial"/>
              </a:rPr>
              <a:t>Flexible Spending Account contribution for eligible full-time employees.</a:t>
            </a:r>
          </a:p>
        </p:txBody>
      </p:sp>
      <p:sp>
        <p:nvSpPr>
          <p:cNvPr id="12" name="Prorated for eligible part-time employees. HR provides the account ter">
            <a:extLst xmlns:a="http://schemas.openxmlformats.org/drawingml/2006/main">
              <a:ext uri="{FF2B5EF4-FFF2-40B4-BE49-F238E27FC236}">
                <a16:creationId xmlns:a16="http://schemas.microsoft.com/office/drawing/2014/main" id="{81AF81FD-0D5A-42F3-B4B1-9555D7AA2E85}"/>
              </a:ext>
            </a:extLst>
          </p:cNvPr>
          <p:cNvSpPr>
            <a:spLocks xmlns:a="http://schemas.openxmlformats.org/drawingml/2006/main" noGrp="1"/>
          </p:cNvSpPr>
          <p:nvPr/>
        </p:nvSpPr>
        <p:spPr>
          <a:xfrm xmlns:a="http://schemas.openxmlformats.org/drawingml/2006/main">
            <a:off x="6553200" y="5048250"/>
            <a:ext cx="48196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23307E"/>
                </a:solidFill>
                <a:latin typeface="Arial"/>
                <a:ea typeface="Arial"/>
                <a:cs typeface="Arial"/>
              </a:defRPr>
            </a:pPr>
            <a:r>
              <a:rPr sz="1875" b="0">
                <a:solidFill>
                  <a:srgbClr val="23307E"/>
                </a:solidFill>
                <a:latin typeface="Arial"/>
                <a:ea typeface="Arial"/>
                <a:cs typeface="Arial"/>
              </a:rPr>
              <a:t>Prorated for eligible part-time employees. HR provides the account terms.</a:t>
            </a:r>
          </a:p>
        </p:txBody>
      </p:sp>
    </p:spTree>
    <p:extLst>
      <p:ext uri="{BB962C8B-B14F-4D97-AF65-F5344CB8AC3E}">
        <p14:creationId xmlns:p14="http://schemas.microsoft.com/office/powerpoint/2010/main" val="121881163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uition support">
            <a:extLst xmlns:a="http://schemas.openxmlformats.org/drawingml/2006/main">
              <a:ext uri="{FF2B5EF4-FFF2-40B4-BE49-F238E27FC236}">
                <a16:creationId xmlns:a16="http://schemas.microsoft.com/office/drawing/2014/main" id="{45A98AB6-91A0-4C94-AAAE-389512FF4648}"/>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23307E"/>
                </a:solidFill>
                <a:latin typeface="Arial"/>
                <a:ea typeface="Arial"/>
                <a:cs typeface="Arial"/>
              </a:defRPr>
            </a:pPr>
            <a:r>
              <a:rPr sz="3600" b="1">
                <a:solidFill>
                  <a:srgbClr val="23307E"/>
                </a:solidFill>
                <a:latin typeface="Arial"/>
                <a:ea typeface="Arial"/>
                <a:cs typeface="Arial"/>
              </a:rPr>
              <a:t>Tuition support</a:t>
            </a:r>
          </a:p>
        </p:txBody>
      </p:sp>
      <p:sp>
        <p:nvSpPr>
          <p:cNvPr id="2" name="">
            <a:extLst xmlns:a="http://schemas.openxmlformats.org/drawingml/2006/main">
              <a:ext uri="{FF2B5EF4-FFF2-40B4-BE49-F238E27FC236}">
                <a16:creationId xmlns:a16="http://schemas.microsoft.com/office/drawing/2014/main" id="{907B1871-D622-4CE7-B70E-C67631CAC116}"/>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3" name="Articles 8.7–8.12, pp. 13–14.">
            <a:extLst xmlns:a="http://schemas.openxmlformats.org/drawingml/2006/main">
              <a:ext uri="{FF2B5EF4-FFF2-40B4-BE49-F238E27FC236}">
                <a16:creationId xmlns:a16="http://schemas.microsoft.com/office/drawing/2014/main" id="{BE5F1613-EB1B-4075-BF0B-611637CD3F65}"/>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556080"/>
                </a:solidFill>
                <a:latin typeface="Arial"/>
                <a:ea typeface="Arial"/>
                <a:cs typeface="Arial"/>
              </a:defRPr>
            </a:pPr>
            <a:r>
              <a:rPr sz="975" b="0">
                <a:solidFill>
                  <a:srgbClr val="556080"/>
                </a:solidFill>
                <a:latin typeface="Arial"/>
                <a:ea typeface="Arial"/>
                <a:cs typeface="Arial"/>
              </a:rPr>
              <a:t>Articles 8.7–8.12, pp. 13–14.</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F83B256D-5F33-411C-8EFB-25C202E9F637}"/>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556080"/>
                </a:solidFill>
                <a:latin typeface="Arial"/>
                <a:ea typeface="Arial"/>
                <a:cs typeface="Arial"/>
              </a:defRPr>
            </a:pPr>
            <a:r>
              <a:rPr sz="900" b="0">
                <a:solidFill>
                  <a:srgbClr val="556080"/>
                </a:solidFill>
                <a:latin typeface="Arial"/>
                <a:ea typeface="Arial"/>
                <a:cs typeface="Arial"/>
              </a:rPr>
              <a:t>Postdoctoral Associates. Highlights only. The collective agreement governs.</a:t>
            </a:r>
          </a:p>
        </p:txBody>
      </p:sp>
      <p:sp>
        <p:nvSpPr>
          <p:cNvPr id="5" name="08">
            <a:extLst xmlns:a="http://schemas.openxmlformats.org/drawingml/2006/main">
              <a:ext uri="{FF2B5EF4-FFF2-40B4-BE49-F238E27FC236}">
                <a16:creationId xmlns:a16="http://schemas.microsoft.com/office/drawing/2014/main" id="{B160B734-C7B8-4DA2-8EDF-D4B32A693E95}"/>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8A6500"/>
                </a:solidFill>
                <a:latin typeface="Arial"/>
                <a:ea typeface="Arial"/>
                <a:cs typeface="Arial"/>
              </a:defRPr>
            </a:pPr>
            <a:r>
              <a:rPr sz="1500" b="1">
                <a:solidFill>
                  <a:srgbClr val="8A6500"/>
                </a:solidFill>
                <a:latin typeface="Arial"/>
                <a:ea typeface="Arial"/>
                <a:cs typeface="Arial"/>
              </a:rPr>
              <a:t>08</a:t>
            </a:r>
          </a:p>
        </p:txBody>
      </p:sp>
      <p:sp>
        <p:nvSpPr>
          <p:cNvPr id="6" name="4">
            <a:extLst xmlns:a="http://schemas.openxmlformats.org/drawingml/2006/main">
              <a:ext uri="{FF2B5EF4-FFF2-40B4-BE49-F238E27FC236}">
                <a16:creationId xmlns:a16="http://schemas.microsoft.com/office/drawing/2014/main" id="{9533C98F-0192-4E08-81D5-8E80D466BCF2}"/>
              </a:ext>
            </a:extLst>
          </p:cNvPr>
          <p:cNvSpPr>
            <a:spLocks xmlns:a="http://schemas.openxmlformats.org/drawingml/2006/main" noGrp="1"/>
          </p:cNvSpPr>
          <p:nvPr/>
        </p:nvSpPr>
        <p:spPr>
          <a:xfrm xmlns:a="http://schemas.openxmlformats.org/drawingml/2006/main">
            <a:off x="542925" y="1428750"/>
            <a:ext cx="4191000"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300" b="1">
                <a:solidFill>
                  <a:srgbClr val="8A6500"/>
                </a:solidFill>
                <a:latin typeface="Arial"/>
                <a:ea typeface="Arial"/>
                <a:cs typeface="Arial"/>
              </a:defRPr>
            </a:pPr>
            <a:r>
              <a:rPr sz="9300" b="1">
                <a:solidFill>
                  <a:srgbClr val="8A6500"/>
                </a:solidFill>
                <a:latin typeface="Arial"/>
                <a:ea typeface="Arial"/>
                <a:cs typeface="Arial"/>
              </a:rPr>
              <a:t>4</a:t>
            </a:r>
          </a:p>
        </p:txBody>
      </p:sp>
      <p:sp>
        <p:nvSpPr>
          <p:cNvPr id="7" name="CREDIT COURSES, UP TO">
            <a:extLst xmlns:a="http://schemas.openxmlformats.org/drawingml/2006/main">
              <a:ext uri="{FF2B5EF4-FFF2-40B4-BE49-F238E27FC236}">
                <a16:creationId xmlns:a16="http://schemas.microsoft.com/office/drawing/2014/main" id="{AA9ECCE6-0953-4F72-A7C9-7FEBF86F0EDF}"/>
              </a:ext>
            </a:extLst>
          </p:cNvPr>
          <p:cNvSpPr>
            <a:spLocks xmlns:a="http://schemas.openxmlformats.org/drawingml/2006/main" noGrp="1"/>
          </p:cNvSpPr>
          <p:nvPr/>
        </p:nvSpPr>
        <p:spPr>
          <a:xfrm xmlns:a="http://schemas.openxmlformats.org/drawingml/2006/main">
            <a:off x="609600" y="2952750"/>
            <a:ext cx="5143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CREDIT COURSES, UP TO</a:t>
            </a:r>
          </a:p>
        </p:txBody>
      </p:sp>
      <p:sp>
        <p:nvSpPr>
          <p:cNvPr id="8" name="Employee&#10;After 6 months of continuous service">
            <a:extLst xmlns:a="http://schemas.openxmlformats.org/drawingml/2006/main">
              <a:ext uri="{FF2B5EF4-FFF2-40B4-BE49-F238E27FC236}">
                <a16:creationId xmlns:a16="http://schemas.microsoft.com/office/drawing/2014/main" id="{5F798E10-C12D-48BA-843B-10D9E84E05A6}"/>
              </a:ext>
            </a:extLst>
          </p:cNvPr>
          <p:cNvSpPr>
            <a:spLocks xmlns:a="http://schemas.openxmlformats.org/drawingml/2006/main" noGrp="1"/>
          </p:cNvSpPr>
          <p:nvPr/>
        </p:nvSpPr>
        <p:spPr>
          <a:xfrm xmlns:a="http://schemas.openxmlformats.org/drawingml/2006/main">
            <a:off x="609600" y="3467100"/>
            <a:ext cx="50863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23307E"/>
                </a:solidFill>
                <a:latin typeface="Arial"/>
                <a:ea typeface="Arial"/>
                <a:cs typeface="Arial"/>
              </a:defRPr>
            </a:pPr>
            <a:r>
              <a:rPr sz="2175" b="0">
                <a:solidFill>
                  <a:srgbClr val="23307E"/>
                </a:solidFill>
                <a:latin typeface="Arial"/>
                <a:ea typeface="Arial"/>
                <a:cs typeface="Arial"/>
              </a:rPr>
              <a:t>Employee</a:t>
            </a:r>
          </a:p>
          <a:p xmlns:a="http://schemas.openxmlformats.org/drawingml/2006/main">
            <a:pPr algn="l">
              <a:defRPr sz="2175" b="0">
                <a:solidFill>
                  <a:srgbClr val="23307E"/>
                </a:solidFill>
                <a:latin typeface="Arial"/>
                <a:ea typeface="Arial"/>
                <a:cs typeface="Arial"/>
              </a:defRPr>
            </a:pPr>
            <a:r>
              <a:rPr sz="2175" b="0">
                <a:solidFill>
                  <a:srgbClr val="23307E"/>
                </a:solidFill>
                <a:latin typeface="Arial"/>
                <a:ea typeface="Arial"/>
                <a:cs typeface="Arial"/>
              </a:rPr>
              <a:t>After 6 months of continuous service</a:t>
            </a:r>
          </a:p>
        </p:txBody>
      </p:sp>
      <p:sp>
        <p:nvSpPr>
          <p:cNvPr id="9" name="3">
            <a:extLst xmlns:a="http://schemas.openxmlformats.org/drawingml/2006/main">
              <a:ext uri="{FF2B5EF4-FFF2-40B4-BE49-F238E27FC236}">
                <a16:creationId xmlns:a16="http://schemas.microsoft.com/office/drawing/2014/main" id="{D77CF654-B47B-4B55-BFAA-E5BEAB362BE7}"/>
              </a:ext>
            </a:extLst>
          </p:cNvPr>
          <p:cNvSpPr>
            <a:spLocks xmlns:a="http://schemas.openxmlformats.org/drawingml/2006/main" noGrp="1"/>
          </p:cNvSpPr>
          <p:nvPr/>
        </p:nvSpPr>
        <p:spPr>
          <a:xfrm xmlns:a="http://schemas.openxmlformats.org/drawingml/2006/main">
            <a:off x="6496050" y="1428750"/>
            <a:ext cx="4095750"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300" b="1">
                <a:solidFill>
                  <a:srgbClr val="23307E"/>
                </a:solidFill>
                <a:latin typeface="Arial"/>
                <a:ea typeface="Arial"/>
                <a:cs typeface="Arial"/>
              </a:defRPr>
            </a:pPr>
            <a:r>
              <a:rPr sz="9300" b="1">
                <a:solidFill>
                  <a:srgbClr val="23307E"/>
                </a:solidFill>
                <a:latin typeface="Arial"/>
                <a:ea typeface="Arial"/>
                <a:cs typeface="Arial"/>
              </a:rPr>
              <a:t>3</a:t>
            </a:r>
          </a:p>
        </p:txBody>
      </p:sp>
      <p:sp>
        <p:nvSpPr>
          <p:cNvPr id="10" name="CREDIT COURSES EACH, UP TO">
            <a:extLst xmlns:a="http://schemas.openxmlformats.org/drawingml/2006/main">
              <a:ext uri="{FF2B5EF4-FFF2-40B4-BE49-F238E27FC236}">
                <a16:creationId xmlns:a16="http://schemas.microsoft.com/office/drawing/2014/main" id="{7AF691AB-3B60-457C-AE59-C6BF7D3597C1}"/>
              </a:ext>
            </a:extLst>
          </p:cNvPr>
          <p:cNvSpPr>
            <a:spLocks xmlns:a="http://schemas.openxmlformats.org/drawingml/2006/main" noGrp="1"/>
          </p:cNvSpPr>
          <p:nvPr/>
        </p:nvSpPr>
        <p:spPr>
          <a:xfrm xmlns:a="http://schemas.openxmlformats.org/drawingml/2006/main">
            <a:off x="6553200" y="2952750"/>
            <a:ext cx="5048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CREDIT COURSES EACH, UP TO</a:t>
            </a:r>
          </a:p>
        </p:txBody>
      </p:sp>
      <p:sp>
        <p:nvSpPr>
          <p:cNvPr id="11" name="Spouse and each dependent&#10;After 1 year of continuous service">
            <a:extLst xmlns:a="http://schemas.openxmlformats.org/drawingml/2006/main">
              <a:ext uri="{FF2B5EF4-FFF2-40B4-BE49-F238E27FC236}">
                <a16:creationId xmlns:a16="http://schemas.microsoft.com/office/drawing/2014/main" id="{7B8ECA2D-1D24-4D52-AE54-7EBA7B74133A}"/>
              </a:ext>
            </a:extLst>
          </p:cNvPr>
          <p:cNvSpPr>
            <a:spLocks xmlns:a="http://schemas.openxmlformats.org/drawingml/2006/main" noGrp="1"/>
          </p:cNvSpPr>
          <p:nvPr/>
        </p:nvSpPr>
        <p:spPr>
          <a:xfrm xmlns:a="http://schemas.openxmlformats.org/drawingml/2006/main">
            <a:off x="6553200" y="3467100"/>
            <a:ext cx="4991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23307E"/>
                </a:solidFill>
                <a:latin typeface="Arial"/>
                <a:ea typeface="Arial"/>
                <a:cs typeface="Arial"/>
              </a:defRPr>
            </a:pPr>
            <a:r>
              <a:rPr sz="2175" b="0">
                <a:solidFill>
                  <a:srgbClr val="23307E"/>
                </a:solidFill>
                <a:latin typeface="Arial"/>
                <a:ea typeface="Arial"/>
                <a:cs typeface="Arial"/>
              </a:rPr>
              <a:t>Spouse and each dependent</a:t>
            </a:r>
          </a:p>
          <a:p xmlns:a="http://schemas.openxmlformats.org/drawingml/2006/main">
            <a:pPr algn="l">
              <a:defRPr sz="2175" b="0">
                <a:solidFill>
                  <a:srgbClr val="23307E"/>
                </a:solidFill>
                <a:latin typeface="Arial"/>
                <a:ea typeface="Arial"/>
                <a:cs typeface="Arial"/>
              </a:defRPr>
            </a:pPr>
            <a:r>
              <a:rPr sz="2175" b="0">
                <a:solidFill>
                  <a:srgbClr val="23307E"/>
                </a:solidFill>
                <a:latin typeface="Arial"/>
                <a:ea typeface="Arial"/>
                <a:cs typeface="Arial"/>
              </a:rPr>
              <a:t>After 1 year of continuous service</a:t>
            </a:r>
          </a:p>
        </p:txBody>
      </p:sp>
      <p:sp>
        <p:nvSpPr>
          <p:cNvPr id="12" name="">
            <a:extLst xmlns:a="http://schemas.openxmlformats.org/drawingml/2006/main">
              <a:ext uri="{FF2B5EF4-FFF2-40B4-BE49-F238E27FC236}">
                <a16:creationId xmlns:a16="http://schemas.microsoft.com/office/drawing/2014/main" id="{0B0EDDA0-D43C-4E22-9896-EC1542092D20}"/>
              </a:ext>
            </a:extLst>
          </p:cNvPr>
          <p:cNvSpPr>
            <a:spLocks xmlns:a="http://schemas.openxmlformats.org/drawingml/2006/main" noGrp="1"/>
          </p:cNvSpPr>
          <p:nvPr/>
        </p:nvSpPr>
        <p:spPr>
          <a:xfrm xmlns:a="http://schemas.openxmlformats.org/drawingml/2006/main">
            <a:off x="609600" y="47815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13" name="Full-time entitlements at UCalgary’s Canadian tuition rate. Service th">
            <a:extLst xmlns:a="http://schemas.openxmlformats.org/drawingml/2006/main">
              <a:ext uri="{FF2B5EF4-FFF2-40B4-BE49-F238E27FC236}">
                <a16:creationId xmlns:a16="http://schemas.microsoft.com/office/drawing/2014/main" id="{283B30DD-8C46-46AA-A399-2BE08ED64710}"/>
              </a:ext>
            </a:extLst>
          </p:cNvPr>
          <p:cNvSpPr>
            <a:spLocks xmlns:a="http://schemas.openxmlformats.org/drawingml/2006/main" noGrp="1"/>
          </p:cNvSpPr>
          <p:nvPr/>
        </p:nvSpPr>
        <p:spPr>
          <a:xfrm xmlns:a="http://schemas.openxmlformats.org/drawingml/2006/main">
            <a:off x="609600" y="5048250"/>
            <a:ext cx="109632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23307E"/>
                </a:solidFill>
                <a:latin typeface="Arial"/>
                <a:ea typeface="Arial"/>
                <a:cs typeface="Arial"/>
              </a:defRPr>
            </a:pPr>
            <a:r>
              <a:rPr sz="1800" b="0">
                <a:solidFill>
                  <a:srgbClr val="23307E"/>
                </a:solidFill>
                <a:latin typeface="Arial"/>
                <a:ea typeface="Arial"/>
                <a:cs typeface="Arial"/>
              </a:rPr>
              <a:t>Full-time entitlements at UCalgary’s Canadian tuition rate. Service thresholds apply before the session starts. Apply before the fee deadline and remain employed on that date. Other fees and conditions apply.</a:t>
            </a:r>
          </a:p>
        </p:txBody>
      </p:sp>
    </p:spTree>
    <p:extLst>
      <p:ext uri="{BB962C8B-B14F-4D97-AF65-F5344CB8AC3E}">
        <p14:creationId xmlns:p14="http://schemas.microsoft.com/office/powerpoint/2010/main" val="1083907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Sick leave depends on duration">
            <a:extLst xmlns:a="http://schemas.openxmlformats.org/drawingml/2006/main">
              <a:ext uri="{FF2B5EF4-FFF2-40B4-BE49-F238E27FC236}">
                <a16:creationId xmlns:a16="http://schemas.microsoft.com/office/drawing/2014/main" id="{44BB1BE6-07AB-4648-AE54-CC5F3DD7AFCE}"/>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23307E"/>
                </a:solidFill>
                <a:latin typeface="Arial"/>
                <a:ea typeface="Arial"/>
                <a:cs typeface="Arial"/>
              </a:defRPr>
            </a:pPr>
            <a:r>
              <a:rPr sz="3600" b="1">
                <a:solidFill>
                  <a:srgbClr val="23307E"/>
                </a:solidFill>
                <a:latin typeface="Arial"/>
                <a:ea typeface="Arial"/>
                <a:cs typeface="Arial"/>
              </a:rPr>
              <a:t>Sick leave depends on duration</a:t>
            </a:r>
          </a:p>
        </p:txBody>
      </p:sp>
      <p:sp>
        <p:nvSpPr>
          <p:cNvPr id="2" name="">
            <a:extLst xmlns:a="http://schemas.openxmlformats.org/drawingml/2006/main">
              <a:ext uri="{FF2B5EF4-FFF2-40B4-BE49-F238E27FC236}">
                <a16:creationId xmlns:a16="http://schemas.microsoft.com/office/drawing/2014/main" id="{D9630726-7704-4571-AA97-37B0EAF0E747}"/>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3" name="Articles 10.4–10.11, pp. 16–17.">
            <a:extLst xmlns:a="http://schemas.openxmlformats.org/drawingml/2006/main">
              <a:ext uri="{FF2B5EF4-FFF2-40B4-BE49-F238E27FC236}">
                <a16:creationId xmlns:a16="http://schemas.microsoft.com/office/drawing/2014/main" id="{9E21419D-9AD8-4F44-A44C-3C2D887B4CB1}"/>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556080"/>
                </a:solidFill>
                <a:latin typeface="Arial"/>
                <a:ea typeface="Arial"/>
                <a:cs typeface="Arial"/>
              </a:defRPr>
            </a:pPr>
            <a:r>
              <a:rPr sz="975" b="0">
                <a:solidFill>
                  <a:srgbClr val="556080"/>
                </a:solidFill>
                <a:latin typeface="Arial"/>
                <a:ea typeface="Arial"/>
                <a:cs typeface="Arial"/>
              </a:rPr>
              <a:t>Articles 10.4–10.11, pp. 16–17.</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A0C696F0-DF6D-4659-B314-4BB9B8F5960D}"/>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556080"/>
                </a:solidFill>
                <a:latin typeface="Arial"/>
                <a:ea typeface="Arial"/>
                <a:cs typeface="Arial"/>
              </a:defRPr>
            </a:pPr>
            <a:r>
              <a:rPr sz="900" b="0">
                <a:solidFill>
                  <a:srgbClr val="556080"/>
                </a:solidFill>
                <a:latin typeface="Arial"/>
                <a:ea typeface="Arial"/>
                <a:cs typeface="Arial"/>
              </a:rPr>
              <a:t>Postdoctoral Associates. Highlights only. The collective agreement governs.</a:t>
            </a:r>
          </a:p>
        </p:txBody>
      </p:sp>
      <p:sp>
        <p:nvSpPr>
          <p:cNvPr id="5" name="09">
            <a:extLst xmlns:a="http://schemas.openxmlformats.org/drawingml/2006/main">
              <a:ext uri="{FF2B5EF4-FFF2-40B4-BE49-F238E27FC236}">
                <a16:creationId xmlns:a16="http://schemas.microsoft.com/office/drawing/2014/main" id="{5B53ED99-419C-454D-885A-89CE812EBF3C}"/>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8A6500"/>
                </a:solidFill>
                <a:latin typeface="Arial"/>
                <a:ea typeface="Arial"/>
                <a:cs typeface="Arial"/>
              </a:defRPr>
            </a:pPr>
            <a:r>
              <a:rPr sz="1500" b="1">
                <a:solidFill>
                  <a:srgbClr val="8A6500"/>
                </a:solidFill>
                <a:latin typeface="Arial"/>
                <a:ea typeface="Arial"/>
                <a:cs typeface="Arial"/>
              </a:rPr>
              <a:t>09</a:t>
            </a:r>
          </a:p>
        </p:txBody>
      </p:sp>
      <p:sp>
        <p:nvSpPr>
          <p:cNvPr id="6" name="5 days or fewer">
            <a:extLst xmlns:a="http://schemas.openxmlformats.org/drawingml/2006/main">
              <a:ext uri="{FF2B5EF4-FFF2-40B4-BE49-F238E27FC236}">
                <a16:creationId xmlns:a16="http://schemas.microsoft.com/office/drawing/2014/main" id="{6C8D3922-C5BF-42E2-B4CE-CFB91FC9FA5B}"/>
              </a:ext>
            </a:extLst>
          </p:cNvPr>
          <p:cNvSpPr>
            <a:spLocks xmlns:a="http://schemas.openxmlformats.org/drawingml/2006/main" noGrp="1"/>
          </p:cNvSpPr>
          <p:nvPr/>
        </p:nvSpPr>
        <p:spPr>
          <a:xfrm xmlns:a="http://schemas.openxmlformats.org/drawingml/2006/main">
            <a:off x="609600" y="1752600"/>
            <a:ext cx="50006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525" b="1">
                <a:solidFill>
                  <a:srgbClr val="8A6500"/>
                </a:solidFill>
                <a:latin typeface="Arial"/>
                <a:ea typeface="Arial"/>
                <a:cs typeface="Arial"/>
              </a:defRPr>
            </a:pPr>
            <a:r>
              <a:rPr sz="3525" b="1">
                <a:solidFill>
                  <a:srgbClr val="8A6500"/>
                </a:solidFill>
                <a:latin typeface="Arial"/>
                <a:ea typeface="Arial"/>
                <a:cs typeface="Arial"/>
              </a:rPr>
              <a:t>5 days or fewer</a:t>
            </a:r>
          </a:p>
        </p:txBody>
      </p:sp>
      <p:sp>
        <p:nvSpPr>
          <p:cNvPr id="7" name="CASUAL ILLNESS">
            <a:extLst xmlns:a="http://schemas.openxmlformats.org/drawingml/2006/main">
              <a:ext uri="{FF2B5EF4-FFF2-40B4-BE49-F238E27FC236}">
                <a16:creationId xmlns:a16="http://schemas.microsoft.com/office/drawing/2014/main" id="{59BC89C7-235B-4C3B-9906-B6FFB2F81E81}"/>
              </a:ext>
            </a:extLst>
          </p:cNvPr>
          <p:cNvSpPr>
            <a:spLocks xmlns:a="http://schemas.openxmlformats.org/drawingml/2006/main" noGrp="1"/>
          </p:cNvSpPr>
          <p:nvPr/>
        </p:nvSpPr>
        <p:spPr>
          <a:xfrm xmlns:a="http://schemas.openxmlformats.org/drawingml/2006/main">
            <a:off x="609600" y="2695575"/>
            <a:ext cx="5143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CASUAL ILLNESS</a:t>
            </a:r>
          </a:p>
        </p:txBody>
      </p:sp>
      <p:sp>
        <p:nvSpPr>
          <p:cNvPr id="8" name="Full salary and benefits.">
            <a:extLst xmlns:a="http://schemas.openxmlformats.org/drawingml/2006/main">
              <a:ext uri="{FF2B5EF4-FFF2-40B4-BE49-F238E27FC236}">
                <a16:creationId xmlns:a16="http://schemas.microsoft.com/office/drawing/2014/main" id="{DC0BF1A2-DEFF-498C-BA35-C3A98749B963}"/>
              </a:ext>
            </a:extLst>
          </p:cNvPr>
          <p:cNvSpPr>
            <a:spLocks xmlns:a="http://schemas.openxmlformats.org/drawingml/2006/main" noGrp="1"/>
          </p:cNvSpPr>
          <p:nvPr/>
        </p:nvSpPr>
        <p:spPr>
          <a:xfrm xmlns:a="http://schemas.openxmlformats.org/drawingml/2006/main">
            <a:off x="609600" y="3286125"/>
            <a:ext cx="4953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23307E"/>
                </a:solidFill>
                <a:latin typeface="Arial"/>
                <a:ea typeface="Arial"/>
                <a:cs typeface="Arial"/>
              </a:defRPr>
            </a:pPr>
            <a:r>
              <a:rPr sz="2550" b="0">
                <a:solidFill>
                  <a:srgbClr val="23307E"/>
                </a:solidFill>
                <a:latin typeface="Arial"/>
                <a:ea typeface="Arial"/>
                <a:cs typeface="Arial"/>
              </a:rPr>
              <a:t>Full salary and benefits.</a:t>
            </a:r>
          </a:p>
        </p:txBody>
      </p:sp>
      <p:sp>
        <p:nvSpPr>
          <p:cNvPr id="9" name="Notify your supervisor as soon as possible.">
            <a:extLst xmlns:a="http://schemas.openxmlformats.org/drawingml/2006/main">
              <a:ext uri="{FF2B5EF4-FFF2-40B4-BE49-F238E27FC236}">
                <a16:creationId xmlns:a16="http://schemas.microsoft.com/office/drawing/2014/main" id="{004C6519-7EB2-44A7-97CC-D2568FCF0B66}"/>
              </a:ext>
            </a:extLst>
          </p:cNvPr>
          <p:cNvSpPr>
            <a:spLocks xmlns:a="http://schemas.openxmlformats.org/drawingml/2006/main" noGrp="1"/>
          </p:cNvSpPr>
          <p:nvPr/>
        </p:nvSpPr>
        <p:spPr>
          <a:xfrm xmlns:a="http://schemas.openxmlformats.org/drawingml/2006/main">
            <a:off x="609600" y="4562475"/>
            <a:ext cx="48196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23307E"/>
                </a:solidFill>
                <a:latin typeface="Arial"/>
                <a:ea typeface="Arial"/>
                <a:cs typeface="Arial"/>
              </a:defRPr>
            </a:pPr>
            <a:r>
              <a:rPr sz="2175" b="0">
                <a:solidFill>
                  <a:srgbClr val="23307E"/>
                </a:solidFill>
                <a:latin typeface="Arial"/>
                <a:ea typeface="Arial"/>
                <a:cs typeface="Arial"/>
              </a:rPr>
              <a:t>Notify your supervisor as soon as possible.</a:t>
            </a:r>
          </a:p>
        </p:txBody>
      </p:sp>
      <p:sp>
        <p:nvSpPr>
          <p:cNvPr id="10" name="More than 5 days">
            <a:extLst xmlns:a="http://schemas.openxmlformats.org/drawingml/2006/main">
              <a:ext uri="{FF2B5EF4-FFF2-40B4-BE49-F238E27FC236}">
                <a16:creationId xmlns:a16="http://schemas.microsoft.com/office/drawing/2014/main" id="{8F391CAF-7003-45D5-90BC-6520E5FC4AAC}"/>
              </a:ext>
            </a:extLst>
          </p:cNvPr>
          <p:cNvSpPr>
            <a:spLocks xmlns:a="http://schemas.openxmlformats.org/drawingml/2006/main" noGrp="1"/>
          </p:cNvSpPr>
          <p:nvPr/>
        </p:nvSpPr>
        <p:spPr>
          <a:xfrm xmlns:a="http://schemas.openxmlformats.org/drawingml/2006/main">
            <a:off x="6553200" y="1752600"/>
            <a:ext cx="50101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23307E"/>
                </a:solidFill>
                <a:latin typeface="Arial"/>
                <a:ea typeface="Arial"/>
                <a:cs typeface="Arial"/>
              </a:defRPr>
            </a:pPr>
            <a:r>
              <a:rPr sz="3375" b="1">
                <a:solidFill>
                  <a:srgbClr val="23307E"/>
                </a:solidFill>
                <a:latin typeface="Arial"/>
                <a:ea typeface="Arial"/>
                <a:cs typeface="Arial"/>
              </a:rPr>
              <a:t>More than 5 days</a:t>
            </a:r>
          </a:p>
        </p:txBody>
      </p:sp>
      <p:sp>
        <p:nvSpPr>
          <p:cNvPr id="11" name="GENERAL ILLNESS">
            <a:extLst xmlns:a="http://schemas.openxmlformats.org/drawingml/2006/main">
              <a:ext uri="{FF2B5EF4-FFF2-40B4-BE49-F238E27FC236}">
                <a16:creationId xmlns:a16="http://schemas.microsoft.com/office/drawing/2014/main" id="{FA1BD7BC-2140-4F89-A762-C2033696003F}"/>
              </a:ext>
            </a:extLst>
          </p:cNvPr>
          <p:cNvSpPr>
            <a:spLocks xmlns:a="http://schemas.openxmlformats.org/drawingml/2006/main" noGrp="1"/>
          </p:cNvSpPr>
          <p:nvPr/>
        </p:nvSpPr>
        <p:spPr>
          <a:xfrm xmlns:a="http://schemas.openxmlformats.org/drawingml/2006/main">
            <a:off x="6553200" y="2695575"/>
            <a:ext cx="495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GENERAL ILLNESS</a:t>
            </a:r>
          </a:p>
        </p:txBody>
      </p:sp>
      <p:sp>
        <p:nvSpPr>
          <p:cNvPr id="12" name="Paid or unpaid leave depends on the case.">
            <a:extLst xmlns:a="http://schemas.openxmlformats.org/drawingml/2006/main">
              <a:ext uri="{FF2B5EF4-FFF2-40B4-BE49-F238E27FC236}">
                <a16:creationId xmlns:a16="http://schemas.microsoft.com/office/drawing/2014/main" id="{79F58B87-9F81-4675-998D-74D615D742D4}"/>
              </a:ext>
            </a:extLst>
          </p:cNvPr>
          <p:cNvSpPr>
            <a:spLocks xmlns:a="http://schemas.openxmlformats.org/drawingml/2006/main" noGrp="1"/>
          </p:cNvSpPr>
          <p:nvPr/>
        </p:nvSpPr>
        <p:spPr>
          <a:xfrm xmlns:a="http://schemas.openxmlformats.org/drawingml/2006/main">
            <a:off x="6553200" y="3286125"/>
            <a:ext cx="4953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23307E"/>
                </a:solidFill>
                <a:latin typeface="Arial"/>
                <a:ea typeface="Arial"/>
                <a:cs typeface="Arial"/>
              </a:defRPr>
            </a:pPr>
            <a:r>
              <a:rPr sz="2550" b="0">
                <a:solidFill>
                  <a:srgbClr val="23307E"/>
                </a:solidFill>
                <a:latin typeface="Arial"/>
                <a:ea typeface="Arial"/>
                <a:cs typeface="Arial"/>
              </a:rPr>
              <a:t>Paid or unpaid leave depends on the case.</a:t>
            </a:r>
          </a:p>
        </p:txBody>
      </p:sp>
      <p:sp>
        <p:nvSpPr>
          <p:cNvPr id="13" name="Notify your supervisor and Staff Wellness. Supervisor contributions to">
            <a:extLst xmlns:a="http://schemas.openxmlformats.org/drawingml/2006/main">
              <a:ext uri="{FF2B5EF4-FFF2-40B4-BE49-F238E27FC236}">
                <a16:creationId xmlns:a16="http://schemas.microsoft.com/office/drawing/2014/main" id="{D5D45D98-2F9C-4BB1-84FF-46956B656F09}"/>
              </a:ext>
            </a:extLst>
          </p:cNvPr>
          <p:cNvSpPr>
            <a:spLocks xmlns:a="http://schemas.openxmlformats.org/drawingml/2006/main" noGrp="1"/>
          </p:cNvSpPr>
          <p:nvPr/>
        </p:nvSpPr>
        <p:spPr>
          <a:xfrm xmlns:a="http://schemas.openxmlformats.org/drawingml/2006/main">
            <a:off x="6553200" y="4562475"/>
            <a:ext cx="4953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23307E"/>
                </a:solidFill>
                <a:latin typeface="Arial"/>
                <a:ea typeface="Arial"/>
                <a:cs typeface="Arial"/>
              </a:defRPr>
            </a:pPr>
            <a:r>
              <a:rPr sz="2025" b="0">
                <a:solidFill>
                  <a:srgbClr val="23307E"/>
                </a:solidFill>
                <a:latin typeface="Arial"/>
                <a:ea typeface="Arial"/>
                <a:cs typeface="Arial"/>
              </a:rPr>
              <a:t>Notify your supervisor and Staff Wellness. Supervisor contributions to health benefits continue.</a:t>
            </a:r>
          </a:p>
        </p:txBody>
      </p:sp>
      <p:sp>
        <p:nvSpPr>
          <p:cNvPr id="14" name="Duration means consecutive business days.">
            <a:extLst xmlns:a="http://schemas.openxmlformats.org/drawingml/2006/main">
              <a:ext uri="{FF2B5EF4-FFF2-40B4-BE49-F238E27FC236}">
                <a16:creationId xmlns:a16="http://schemas.microsoft.com/office/drawing/2014/main" id="{48862032-F357-44B9-8AD4-9C2B58FF82C3}"/>
              </a:ext>
            </a:extLst>
          </p:cNvPr>
          <p:cNvSpPr>
            <a:spLocks xmlns:a="http://schemas.openxmlformats.org/drawingml/2006/main" noGrp="1"/>
          </p:cNvSpPr>
          <p:nvPr/>
        </p:nvSpPr>
        <p:spPr>
          <a:xfrm xmlns:a="http://schemas.openxmlformats.org/drawingml/2006/main">
            <a:off x="609600" y="5848350"/>
            <a:ext cx="10763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556080"/>
                </a:solidFill>
                <a:latin typeface="Arial"/>
                <a:ea typeface="Arial"/>
                <a:cs typeface="Arial"/>
              </a:defRPr>
            </a:pPr>
            <a:r>
              <a:rPr sz="1500" b="0">
                <a:solidFill>
                  <a:srgbClr val="556080"/>
                </a:solidFill>
                <a:latin typeface="Arial"/>
                <a:ea typeface="Arial"/>
                <a:cs typeface="Arial"/>
              </a:rPr>
              <a:t>Duration means consecutive business days.</a:t>
            </a:r>
          </a:p>
        </p:txBody>
      </p:sp>
    </p:spTree>
    <p:extLst>
      <p:ext uri="{BB962C8B-B14F-4D97-AF65-F5344CB8AC3E}">
        <p14:creationId xmlns:p14="http://schemas.microsoft.com/office/powerpoint/2010/main" val="131494810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Maternity and parental leave">
            <a:extLst xmlns:a="http://schemas.openxmlformats.org/drawingml/2006/main">
              <a:ext uri="{FF2B5EF4-FFF2-40B4-BE49-F238E27FC236}">
                <a16:creationId xmlns:a16="http://schemas.microsoft.com/office/drawing/2014/main" id="{2E130BD6-9B30-40D9-ADE7-0C391F33180B}"/>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23307E"/>
                </a:solidFill>
                <a:latin typeface="Arial"/>
                <a:ea typeface="Arial"/>
                <a:cs typeface="Arial"/>
              </a:defRPr>
            </a:pPr>
            <a:r>
              <a:rPr sz="3600" b="1">
                <a:solidFill>
                  <a:srgbClr val="23307E"/>
                </a:solidFill>
                <a:latin typeface="Arial"/>
                <a:ea typeface="Arial"/>
                <a:cs typeface="Arial"/>
              </a:rPr>
              <a:t>Maternity and parental leave</a:t>
            </a:r>
          </a:p>
        </p:txBody>
      </p:sp>
      <p:sp>
        <p:nvSpPr>
          <p:cNvPr id="2" name="">
            <a:extLst xmlns:a="http://schemas.openxmlformats.org/drawingml/2006/main">
              <a:ext uri="{FF2B5EF4-FFF2-40B4-BE49-F238E27FC236}">
                <a16:creationId xmlns:a16="http://schemas.microsoft.com/office/drawing/2014/main" id="{7A025794-7546-4572-8F8A-A68DF3F42F76}"/>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3" name="Articles 10.16–10.23, pp. 18–19.">
            <a:extLst xmlns:a="http://schemas.openxmlformats.org/drawingml/2006/main">
              <a:ext uri="{FF2B5EF4-FFF2-40B4-BE49-F238E27FC236}">
                <a16:creationId xmlns:a16="http://schemas.microsoft.com/office/drawing/2014/main" id="{F67A2015-4493-400A-A1FC-E4506FD3B6AA}"/>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556080"/>
                </a:solidFill>
                <a:latin typeface="Arial"/>
                <a:ea typeface="Arial"/>
                <a:cs typeface="Arial"/>
              </a:defRPr>
            </a:pPr>
            <a:r>
              <a:rPr sz="975" b="0">
                <a:solidFill>
                  <a:srgbClr val="556080"/>
                </a:solidFill>
                <a:latin typeface="Arial"/>
                <a:ea typeface="Arial"/>
                <a:cs typeface="Arial"/>
              </a:rPr>
              <a:t>Articles 10.16–10.23, pp. 18–19.</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D304AD8C-65A4-47C1-BB57-1720A5243D51}"/>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556080"/>
                </a:solidFill>
                <a:latin typeface="Arial"/>
                <a:ea typeface="Arial"/>
                <a:cs typeface="Arial"/>
              </a:defRPr>
            </a:pPr>
            <a:r>
              <a:rPr sz="900" b="0">
                <a:solidFill>
                  <a:srgbClr val="556080"/>
                </a:solidFill>
                <a:latin typeface="Arial"/>
                <a:ea typeface="Arial"/>
                <a:cs typeface="Arial"/>
              </a:rPr>
              <a:t>Postdoctoral Associates. Highlights only. The collective agreement governs.</a:t>
            </a:r>
          </a:p>
        </p:txBody>
      </p:sp>
      <p:sp>
        <p:nvSpPr>
          <p:cNvPr id="5" name="10">
            <a:extLst xmlns:a="http://schemas.openxmlformats.org/drawingml/2006/main">
              <a:ext uri="{FF2B5EF4-FFF2-40B4-BE49-F238E27FC236}">
                <a16:creationId xmlns:a16="http://schemas.microsoft.com/office/drawing/2014/main" id="{2783EE56-D144-4D03-9D48-909CA3E14216}"/>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8A6500"/>
                </a:solidFill>
                <a:latin typeface="Arial"/>
                <a:ea typeface="Arial"/>
                <a:cs typeface="Arial"/>
              </a:defRPr>
            </a:pPr>
            <a:r>
              <a:rPr sz="1500" b="1">
                <a:solidFill>
                  <a:srgbClr val="8A6500"/>
                </a:solidFill>
                <a:latin typeface="Arial"/>
                <a:ea typeface="Arial"/>
                <a:cs typeface="Arial"/>
              </a:rPr>
              <a:t>10</a:t>
            </a:r>
          </a:p>
        </p:txBody>
      </p:sp>
      <p:sp>
        <p:nvSpPr>
          <p:cNvPr id="6" name="18">
            <a:extLst xmlns:a="http://schemas.openxmlformats.org/drawingml/2006/main">
              <a:ext uri="{FF2B5EF4-FFF2-40B4-BE49-F238E27FC236}">
                <a16:creationId xmlns:a16="http://schemas.microsoft.com/office/drawing/2014/main" id="{9AEB7367-660B-4915-8A8A-0C313FEC74F8}"/>
              </a:ext>
            </a:extLst>
          </p:cNvPr>
          <p:cNvSpPr>
            <a:spLocks xmlns:a="http://schemas.openxmlformats.org/drawingml/2006/main" noGrp="1"/>
          </p:cNvSpPr>
          <p:nvPr/>
        </p:nvSpPr>
        <p:spPr>
          <a:xfrm xmlns:a="http://schemas.openxmlformats.org/drawingml/2006/main">
            <a:off x="552450" y="1590675"/>
            <a:ext cx="474345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0200" b="1">
                <a:solidFill>
                  <a:srgbClr val="8A6500"/>
                </a:solidFill>
                <a:latin typeface="Arial"/>
                <a:ea typeface="Arial"/>
                <a:cs typeface="Arial"/>
              </a:defRPr>
            </a:pPr>
            <a:r>
              <a:rPr sz="10200" b="1">
                <a:solidFill>
                  <a:srgbClr val="8A6500"/>
                </a:solidFill>
                <a:latin typeface="Arial"/>
                <a:ea typeface="Arial"/>
                <a:cs typeface="Arial"/>
              </a:rPr>
              <a:t>18</a:t>
            </a:r>
          </a:p>
        </p:txBody>
      </p:sp>
      <p:sp>
        <p:nvSpPr>
          <p:cNvPr id="7" name="WEEKS OF MATERNITY LEAVE">
            <a:extLst xmlns:a="http://schemas.openxmlformats.org/drawingml/2006/main">
              <a:ext uri="{FF2B5EF4-FFF2-40B4-BE49-F238E27FC236}">
                <a16:creationId xmlns:a16="http://schemas.microsoft.com/office/drawing/2014/main" id="{0B75E4C3-033A-41E1-8B3A-06DCAD970E7A}"/>
              </a:ext>
            </a:extLst>
          </p:cNvPr>
          <p:cNvSpPr>
            <a:spLocks xmlns:a="http://schemas.openxmlformats.org/drawingml/2006/main" noGrp="1"/>
          </p:cNvSpPr>
          <p:nvPr/>
        </p:nvSpPr>
        <p:spPr>
          <a:xfrm xmlns:a="http://schemas.openxmlformats.org/drawingml/2006/main">
            <a:off x="609600" y="3171825"/>
            <a:ext cx="5143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WEEKS OF MATERNITY LEAVE</a:t>
            </a:r>
          </a:p>
        </p:txBody>
      </p:sp>
      <p:sp>
        <p:nvSpPr>
          <p:cNvPr id="8" name="Unpaid leave after 90 days of service, subject to the maternity leave ">
            <a:extLst xmlns:a="http://schemas.openxmlformats.org/drawingml/2006/main">
              <a:ext uri="{FF2B5EF4-FFF2-40B4-BE49-F238E27FC236}">
                <a16:creationId xmlns:a16="http://schemas.microsoft.com/office/drawing/2014/main" id="{5E1348E6-621F-4A2A-8D16-6C92F1BED90A}"/>
              </a:ext>
            </a:extLst>
          </p:cNvPr>
          <p:cNvSpPr>
            <a:spLocks xmlns:a="http://schemas.openxmlformats.org/drawingml/2006/main" noGrp="1"/>
          </p:cNvSpPr>
          <p:nvPr/>
        </p:nvSpPr>
        <p:spPr>
          <a:xfrm xmlns:a="http://schemas.openxmlformats.org/drawingml/2006/main">
            <a:off x="609600" y="3743325"/>
            <a:ext cx="5048250"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23307E"/>
                </a:solidFill>
                <a:latin typeface="Arial"/>
                <a:ea typeface="Arial"/>
                <a:cs typeface="Arial"/>
              </a:defRPr>
            </a:pPr>
            <a:r>
              <a:rPr sz="2100" b="0">
                <a:solidFill>
                  <a:srgbClr val="23307E"/>
                </a:solidFill>
                <a:latin typeface="Arial"/>
                <a:ea typeface="Arial"/>
                <a:cs typeface="Arial"/>
              </a:rPr>
              <a:t>Unpaid leave after 90 days of service, subject to the maternity leave conditions.</a:t>
            </a:r>
          </a:p>
        </p:txBody>
      </p:sp>
      <p:sp>
        <p:nvSpPr>
          <p:cNvPr id="9" name="62">
            <a:extLst xmlns:a="http://schemas.openxmlformats.org/drawingml/2006/main">
              <a:ext uri="{FF2B5EF4-FFF2-40B4-BE49-F238E27FC236}">
                <a16:creationId xmlns:a16="http://schemas.microsoft.com/office/drawing/2014/main" id="{24352E39-92E6-4377-A867-0D4598E59276}"/>
              </a:ext>
            </a:extLst>
          </p:cNvPr>
          <p:cNvSpPr>
            <a:spLocks xmlns:a="http://schemas.openxmlformats.org/drawingml/2006/main" noGrp="1"/>
          </p:cNvSpPr>
          <p:nvPr/>
        </p:nvSpPr>
        <p:spPr>
          <a:xfrm xmlns:a="http://schemas.openxmlformats.org/drawingml/2006/main">
            <a:off x="6496050" y="1590675"/>
            <a:ext cx="474345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0200" b="1">
                <a:solidFill>
                  <a:srgbClr val="23307E"/>
                </a:solidFill>
                <a:latin typeface="Arial"/>
                <a:ea typeface="Arial"/>
                <a:cs typeface="Arial"/>
              </a:defRPr>
            </a:pPr>
            <a:r>
              <a:rPr sz="10200" b="1">
                <a:solidFill>
                  <a:srgbClr val="23307E"/>
                </a:solidFill>
                <a:latin typeface="Arial"/>
                <a:ea typeface="Arial"/>
                <a:cs typeface="Arial"/>
              </a:rPr>
              <a:t>62</a:t>
            </a:r>
          </a:p>
        </p:txBody>
      </p:sp>
      <p:sp>
        <p:nvSpPr>
          <p:cNvPr id="10" name="WEEKS OF PARENTAL LEAVE, UP TO">
            <a:extLst xmlns:a="http://schemas.openxmlformats.org/drawingml/2006/main">
              <a:ext uri="{FF2B5EF4-FFF2-40B4-BE49-F238E27FC236}">
                <a16:creationId xmlns:a16="http://schemas.microsoft.com/office/drawing/2014/main" id="{EFDF13AF-9CFE-4692-BEA7-67DE0709708E}"/>
              </a:ext>
            </a:extLst>
          </p:cNvPr>
          <p:cNvSpPr>
            <a:spLocks xmlns:a="http://schemas.openxmlformats.org/drawingml/2006/main" noGrp="1"/>
          </p:cNvSpPr>
          <p:nvPr/>
        </p:nvSpPr>
        <p:spPr>
          <a:xfrm xmlns:a="http://schemas.openxmlformats.org/drawingml/2006/main">
            <a:off x="6553200" y="3171825"/>
            <a:ext cx="5048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WEEKS OF PARENTAL LEAVE, UP TO</a:t>
            </a:r>
          </a:p>
        </p:txBody>
      </p:sp>
      <p:sp>
        <p:nvSpPr>
          <p:cNvPr id="11" name="Unpaid leave after 90 days of continuous service, with care or custody">
            <a:extLst xmlns:a="http://schemas.openxmlformats.org/drawingml/2006/main">
              <a:ext uri="{FF2B5EF4-FFF2-40B4-BE49-F238E27FC236}">
                <a16:creationId xmlns:a16="http://schemas.microsoft.com/office/drawing/2014/main" id="{ED0700EC-6D0F-4CFD-ABCC-653E9ECE53A3}"/>
              </a:ext>
            </a:extLst>
          </p:cNvPr>
          <p:cNvSpPr>
            <a:spLocks xmlns:a="http://schemas.openxmlformats.org/drawingml/2006/main" noGrp="1"/>
          </p:cNvSpPr>
          <p:nvPr/>
        </p:nvSpPr>
        <p:spPr>
          <a:xfrm xmlns:a="http://schemas.openxmlformats.org/drawingml/2006/main">
            <a:off x="6553200" y="3743325"/>
            <a:ext cx="4962525"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23307E"/>
                </a:solidFill>
                <a:latin typeface="Arial"/>
                <a:ea typeface="Arial"/>
                <a:cs typeface="Arial"/>
              </a:defRPr>
            </a:pPr>
            <a:r>
              <a:rPr sz="2100" b="0">
                <a:solidFill>
                  <a:srgbClr val="23307E"/>
                </a:solidFill>
                <a:latin typeface="Arial"/>
                <a:ea typeface="Arial"/>
                <a:cs typeface="Arial"/>
              </a:rPr>
              <a:t>Unpaid leave after 90 days of continuous service, with care or custody of the child.</a:t>
            </a:r>
          </a:p>
        </p:txBody>
      </p:sp>
      <p:sp>
        <p:nvSpPr>
          <p:cNvPr id="12" name="">
            <a:extLst xmlns:a="http://schemas.openxmlformats.org/drawingml/2006/main">
              <a:ext uri="{FF2B5EF4-FFF2-40B4-BE49-F238E27FC236}">
                <a16:creationId xmlns:a16="http://schemas.microsoft.com/office/drawing/2014/main" id="{7E225CE8-2D4B-45EE-A320-62E25BA53DA6}"/>
              </a:ext>
            </a:extLst>
          </p:cNvPr>
          <p:cNvSpPr>
            <a:spLocks xmlns:a="http://schemas.openxmlformats.org/drawingml/2006/main" noGrp="1"/>
          </p:cNvSpPr>
          <p:nvPr/>
        </p:nvSpPr>
        <p:spPr>
          <a:xfrm xmlns:a="http://schemas.openxmlformats.org/drawingml/2006/main">
            <a:off x="609600" y="51625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13" name="Written notice and other conditions apply. Benefit premiums during the">
            <a:extLst xmlns:a="http://schemas.openxmlformats.org/drawingml/2006/main">
              <a:ext uri="{FF2B5EF4-FFF2-40B4-BE49-F238E27FC236}">
                <a16:creationId xmlns:a16="http://schemas.microsoft.com/office/drawing/2014/main" id="{ACB63902-AAB8-4832-AF90-98E78A4AE976}"/>
              </a:ext>
            </a:extLst>
          </p:cNvPr>
          <p:cNvSpPr>
            <a:spLocks xmlns:a="http://schemas.openxmlformats.org/drawingml/2006/main" noGrp="1"/>
          </p:cNvSpPr>
          <p:nvPr/>
        </p:nvSpPr>
        <p:spPr>
          <a:xfrm xmlns:a="http://schemas.openxmlformats.org/drawingml/2006/main">
            <a:off x="609600" y="5457825"/>
            <a:ext cx="10820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23307E"/>
                </a:solidFill>
                <a:latin typeface="Arial"/>
                <a:ea typeface="Arial"/>
                <a:cs typeface="Arial"/>
              </a:defRPr>
            </a:pPr>
            <a:r>
              <a:rPr sz="1800" b="0">
                <a:solidFill>
                  <a:srgbClr val="23307E"/>
                </a:solidFill>
                <a:latin typeface="Arial"/>
                <a:ea typeface="Arial"/>
                <a:cs typeface="Arial"/>
              </a:rPr>
              <a:t>Written notice and other conditions apply. Benefit premiums during these leaves are at the supervisor’s discretion.</a:t>
            </a:r>
          </a:p>
        </p:txBody>
      </p:sp>
    </p:spTree>
    <p:extLst>
      <p:ext uri="{BB962C8B-B14F-4D97-AF65-F5344CB8AC3E}">
        <p14:creationId xmlns:p14="http://schemas.microsoft.com/office/powerpoint/2010/main" val="1121736727"/>
      </p:ext>
    </p:extLst>
  </p:cSld>
</p:sld>
</file>

<file path=ppt/slides/slide11.xml><?xml version="1.0" encoding="utf-8"?>
<p:sld xmlns:p="http://schemas.openxmlformats.org/presentationml/2006/main">
  <p:cSld>
    <p:bg>
      <p:bgPr>
        <a:solidFill xmlns:a="http://schemas.openxmlformats.org/drawingml/2006/main">
          <a:srgbClr val="23307E"/>
        </a:solidFill>
      </p:bgPr>
    </p:bg>
    <p:spTree>
      <p:nvGrpSpPr>
        <p:cNvPr id="1" name=""/>
        <p:cNvGrpSpPr/>
        <p:nvPr/>
      </p:nvGrpSpPr>
      <p:grpSpPr>
        <a:xfrm xmlns:a="http://schemas.openxmlformats.org/drawingml/2006/main"/>
      </p:grpSpPr>
      <p:sp>
        <p:nvSpPr>
          <p:cNvPr id="14" name="Maternity and parental leave top-up">
            <a:extLst xmlns:a="http://schemas.openxmlformats.org/drawingml/2006/main">
              <a:ext uri="{FF2B5EF4-FFF2-40B4-BE49-F238E27FC236}">
                <a16:creationId xmlns:a16="http://schemas.microsoft.com/office/drawing/2014/main" id="{45053ED7-AA26-400B-9F93-05EE30BA3CFB}"/>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FFFFFF"/>
                </a:solidFill>
                <a:latin typeface="Arial"/>
                <a:ea typeface="Arial"/>
                <a:cs typeface="Arial"/>
              </a:defRPr>
            </a:pPr>
            <a:r>
              <a:rPr sz="3600" b="1">
                <a:solidFill>
                  <a:srgbClr val="FFFFFF"/>
                </a:solidFill>
                <a:latin typeface="Arial"/>
                <a:ea typeface="Arial"/>
                <a:cs typeface="Arial"/>
              </a:rPr>
              <a:t>Maternity and parental leave top-up</a:t>
            </a:r>
          </a:p>
        </p:txBody>
      </p:sp>
      <p:sp>
        <p:nvSpPr>
          <p:cNvPr id="2" name="">
            <a:extLst xmlns:a="http://schemas.openxmlformats.org/drawingml/2006/main">
              <a:ext uri="{FF2B5EF4-FFF2-40B4-BE49-F238E27FC236}">
                <a16:creationId xmlns:a16="http://schemas.microsoft.com/office/drawing/2014/main" id="{CB843DE1-18CD-4F36-96EA-E6C3A45CE32F}"/>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556080"/>
            </a:solidFill>
          </a:ln>
        </p:spPr>
      </p:sp>
      <p:sp>
        <p:nvSpPr>
          <p:cNvPr id="3" name="Articles 10.24–10.31, pp. 19–20.">
            <a:extLst xmlns:a="http://schemas.openxmlformats.org/drawingml/2006/main">
              <a:ext uri="{FF2B5EF4-FFF2-40B4-BE49-F238E27FC236}">
                <a16:creationId xmlns:a16="http://schemas.microsoft.com/office/drawing/2014/main" id="{0A552479-CC54-4722-8BB9-D47AD5E2D0F7}"/>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DDE2F4"/>
                </a:solidFill>
                <a:latin typeface="Arial"/>
                <a:ea typeface="Arial"/>
                <a:cs typeface="Arial"/>
              </a:defRPr>
            </a:pPr>
            <a:r>
              <a:rPr sz="975" b="0">
                <a:solidFill>
                  <a:srgbClr val="DDE2F4"/>
                </a:solidFill>
                <a:latin typeface="Arial"/>
                <a:ea typeface="Arial"/>
                <a:cs typeface="Arial"/>
              </a:rPr>
              <a:t>Articles 10.24–10.31, pp. 19–20.</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A328FFE5-C5F8-4BD6-890C-73F9804134C6}"/>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DDE2F4"/>
                </a:solidFill>
                <a:latin typeface="Arial"/>
                <a:ea typeface="Arial"/>
                <a:cs typeface="Arial"/>
              </a:defRPr>
            </a:pPr>
            <a:r>
              <a:rPr sz="900" b="0">
                <a:solidFill>
                  <a:srgbClr val="DDE2F4"/>
                </a:solidFill>
                <a:latin typeface="Arial"/>
                <a:ea typeface="Arial"/>
                <a:cs typeface="Arial"/>
              </a:rPr>
              <a:t>Postdoctoral Associates. Highlights only. The collective agreement governs.</a:t>
            </a:r>
          </a:p>
        </p:txBody>
      </p:sp>
      <p:sp>
        <p:nvSpPr>
          <p:cNvPr id="5" name="11">
            <a:extLst xmlns:a="http://schemas.openxmlformats.org/drawingml/2006/main">
              <a:ext uri="{FF2B5EF4-FFF2-40B4-BE49-F238E27FC236}">
                <a16:creationId xmlns:a16="http://schemas.microsoft.com/office/drawing/2014/main" id="{3A09517B-9B92-46A3-92A8-1D9B612FFDA7}"/>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FCCB05"/>
                </a:solidFill>
                <a:latin typeface="Arial"/>
                <a:ea typeface="Arial"/>
                <a:cs typeface="Arial"/>
              </a:defRPr>
            </a:pPr>
            <a:r>
              <a:rPr sz="1500" b="1">
                <a:solidFill>
                  <a:srgbClr val="FCCB05"/>
                </a:solidFill>
                <a:latin typeface="Arial"/>
                <a:ea typeface="Arial"/>
                <a:cs typeface="Arial"/>
              </a:rPr>
              <a:t>11</a:t>
            </a:r>
          </a:p>
        </p:txBody>
      </p:sp>
      <p:sp>
        <p:nvSpPr>
          <p:cNvPr id="6" name="18">
            <a:extLst xmlns:a="http://schemas.openxmlformats.org/drawingml/2006/main">
              <a:ext uri="{FF2B5EF4-FFF2-40B4-BE49-F238E27FC236}">
                <a16:creationId xmlns:a16="http://schemas.microsoft.com/office/drawing/2014/main" id="{CCE90274-664D-4D3D-97D7-8DABA61D405B}"/>
              </a:ext>
            </a:extLst>
          </p:cNvPr>
          <p:cNvSpPr>
            <a:spLocks xmlns:a="http://schemas.openxmlformats.org/drawingml/2006/main" noGrp="1"/>
          </p:cNvSpPr>
          <p:nvPr/>
        </p:nvSpPr>
        <p:spPr>
          <a:xfrm xmlns:a="http://schemas.openxmlformats.org/drawingml/2006/main">
            <a:off x="542925" y="1485900"/>
            <a:ext cx="37338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0200" b="1">
                <a:solidFill>
                  <a:srgbClr val="FCCB05"/>
                </a:solidFill>
                <a:latin typeface="Arial"/>
                <a:ea typeface="Arial"/>
                <a:cs typeface="Arial"/>
              </a:defRPr>
            </a:pPr>
            <a:r>
              <a:rPr sz="10200" b="1">
                <a:solidFill>
                  <a:srgbClr val="FCCB05"/>
                </a:solidFill>
                <a:latin typeface="Arial"/>
                <a:ea typeface="Arial"/>
                <a:cs typeface="Arial"/>
              </a:rPr>
              <a:t>18</a:t>
            </a:r>
          </a:p>
        </p:txBody>
      </p:sp>
      <p:sp>
        <p:nvSpPr>
          <p:cNvPr id="7" name="WEEKS, UP TO">
            <a:extLst xmlns:a="http://schemas.openxmlformats.org/drawingml/2006/main">
              <a:ext uri="{FF2B5EF4-FFF2-40B4-BE49-F238E27FC236}">
                <a16:creationId xmlns:a16="http://schemas.microsoft.com/office/drawing/2014/main" id="{7F3E9F95-D2B9-4897-8780-2364EC53E33C}"/>
              </a:ext>
            </a:extLst>
          </p:cNvPr>
          <p:cNvSpPr>
            <a:spLocks xmlns:a="http://schemas.openxmlformats.org/drawingml/2006/main" noGrp="1"/>
          </p:cNvSpPr>
          <p:nvPr/>
        </p:nvSpPr>
        <p:spPr>
          <a:xfrm xmlns:a="http://schemas.openxmlformats.org/drawingml/2006/main">
            <a:off x="609600" y="3057525"/>
            <a:ext cx="3667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FCCB05"/>
                </a:solidFill>
                <a:latin typeface="Arial"/>
                <a:ea typeface="Arial"/>
                <a:cs typeface="Arial"/>
              </a:defRPr>
            </a:pPr>
            <a:r>
              <a:rPr sz="1650" b="1">
                <a:solidFill>
                  <a:srgbClr val="FCCB05"/>
                </a:solidFill>
                <a:latin typeface="Arial"/>
                <a:ea typeface="Arial"/>
                <a:cs typeface="Arial"/>
              </a:rPr>
              <a:t>WEEKS, UP TO</a:t>
            </a:r>
          </a:p>
        </p:txBody>
      </p:sp>
      <p:sp>
        <p:nvSpPr>
          <p:cNvPr id="8" name="A formula intended to bring income up to 95% of normal income.">
            <a:extLst xmlns:a="http://schemas.openxmlformats.org/drawingml/2006/main">
              <a:ext uri="{FF2B5EF4-FFF2-40B4-BE49-F238E27FC236}">
                <a16:creationId xmlns:a16="http://schemas.microsoft.com/office/drawing/2014/main" id="{B9083C68-A14A-43BD-A67E-222C7A1690A2}"/>
              </a:ext>
            </a:extLst>
          </p:cNvPr>
          <p:cNvSpPr>
            <a:spLocks xmlns:a="http://schemas.openxmlformats.org/drawingml/2006/main" noGrp="1"/>
          </p:cNvSpPr>
          <p:nvPr/>
        </p:nvSpPr>
        <p:spPr>
          <a:xfrm xmlns:a="http://schemas.openxmlformats.org/drawingml/2006/main">
            <a:off x="609600" y="3724275"/>
            <a:ext cx="430530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0">
                <a:solidFill>
                  <a:srgbClr val="FFFFFF"/>
                </a:solidFill>
                <a:latin typeface="Arial"/>
                <a:ea typeface="Arial"/>
                <a:cs typeface="Arial"/>
              </a:defRPr>
            </a:pPr>
            <a:r>
              <a:rPr sz="2775" b="0">
                <a:solidFill>
                  <a:srgbClr val="FFFFFF"/>
                </a:solidFill>
                <a:latin typeface="Arial"/>
                <a:ea typeface="Arial"/>
                <a:cs typeface="Arial"/>
              </a:rPr>
              <a:t>A formula intended to bring income up to 95% of normal income.</a:t>
            </a:r>
          </a:p>
        </p:txBody>
      </p:sp>
      <p:sp>
        <p:nvSpPr>
          <p:cNvPr id="9" name="ELIGIBILITY">
            <a:extLst xmlns:a="http://schemas.openxmlformats.org/drawingml/2006/main">
              <a:ext uri="{FF2B5EF4-FFF2-40B4-BE49-F238E27FC236}">
                <a16:creationId xmlns:a16="http://schemas.microsoft.com/office/drawing/2014/main" id="{B9A12A37-789F-4B62-B8DB-FCD2FB88937A}"/>
              </a:ext>
            </a:extLst>
          </p:cNvPr>
          <p:cNvSpPr>
            <a:spLocks xmlns:a="http://schemas.openxmlformats.org/drawingml/2006/main" noGrp="1"/>
          </p:cNvSpPr>
          <p:nvPr/>
        </p:nvSpPr>
        <p:spPr>
          <a:xfrm xmlns:a="http://schemas.openxmlformats.org/drawingml/2006/main">
            <a:off x="5829300" y="1657350"/>
            <a:ext cx="5572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FCCB05"/>
                </a:solidFill>
                <a:latin typeface="Arial"/>
                <a:ea typeface="Arial"/>
                <a:cs typeface="Arial"/>
              </a:defRPr>
            </a:pPr>
            <a:r>
              <a:rPr sz="1650" b="1">
                <a:solidFill>
                  <a:srgbClr val="FCCB05"/>
                </a:solidFill>
                <a:latin typeface="Arial"/>
                <a:ea typeface="Arial"/>
                <a:cs typeface="Arial"/>
              </a:rPr>
              <a:t>ELIGIBILITY</a:t>
            </a:r>
          </a:p>
        </p:txBody>
      </p:sp>
      <p:sp>
        <p:nvSpPr>
          <p:cNvPr id="10" name="Birth or adoptive parent with 6 months of continuous service. Approved">
            <a:extLst xmlns:a="http://schemas.openxmlformats.org/drawingml/2006/main">
              <a:ext uri="{FF2B5EF4-FFF2-40B4-BE49-F238E27FC236}">
                <a16:creationId xmlns:a16="http://schemas.microsoft.com/office/drawing/2014/main" id="{9D0C76D7-7F25-490D-AB6D-393B9E38999B}"/>
              </a:ext>
            </a:extLst>
          </p:cNvPr>
          <p:cNvSpPr>
            <a:spLocks xmlns:a="http://schemas.openxmlformats.org/drawingml/2006/main" noGrp="1"/>
          </p:cNvSpPr>
          <p:nvPr/>
        </p:nvSpPr>
        <p:spPr>
          <a:xfrm xmlns:a="http://schemas.openxmlformats.org/drawingml/2006/main">
            <a:off x="5829300" y="2095500"/>
            <a:ext cx="54292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FFFFFF"/>
                </a:solidFill>
                <a:latin typeface="Arial"/>
                <a:ea typeface="Arial"/>
                <a:cs typeface="Arial"/>
              </a:defRPr>
            </a:pPr>
            <a:r>
              <a:rPr sz="1950" b="0">
                <a:solidFill>
                  <a:srgbClr val="FFFFFF"/>
                </a:solidFill>
                <a:latin typeface="Arial"/>
                <a:ea typeface="Arial"/>
                <a:cs typeface="Arial"/>
              </a:rPr>
              <a:t>Birth or adoptive parent with 6 months of continuous service. Approved leave and primary care of the child in the first year of life or adoption.</a:t>
            </a:r>
          </a:p>
        </p:txBody>
      </p:sp>
      <p:sp>
        <p:nvSpPr>
          <p:cNvPr id="11" name="ACTUAL INCOME CAN BE LOWER">
            <a:extLst xmlns:a="http://schemas.openxmlformats.org/drawingml/2006/main">
              <a:ext uri="{FF2B5EF4-FFF2-40B4-BE49-F238E27FC236}">
                <a16:creationId xmlns:a16="http://schemas.microsoft.com/office/drawing/2014/main" id="{C11C73C0-DB8B-45C9-A156-EBEBD6F62A72}"/>
              </a:ext>
            </a:extLst>
          </p:cNvPr>
          <p:cNvSpPr>
            <a:spLocks xmlns:a="http://schemas.openxmlformats.org/drawingml/2006/main" noGrp="1"/>
          </p:cNvSpPr>
          <p:nvPr/>
        </p:nvSpPr>
        <p:spPr>
          <a:xfrm xmlns:a="http://schemas.openxmlformats.org/drawingml/2006/main">
            <a:off x="5829300" y="3486150"/>
            <a:ext cx="552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FCCB05"/>
                </a:solidFill>
                <a:latin typeface="Arial"/>
                <a:ea typeface="Arial"/>
                <a:cs typeface="Arial"/>
              </a:defRPr>
            </a:pPr>
            <a:r>
              <a:rPr sz="1650" b="1">
                <a:solidFill>
                  <a:srgbClr val="FCCB05"/>
                </a:solidFill>
                <a:latin typeface="Arial"/>
                <a:ea typeface="Arial"/>
                <a:cs typeface="Arial"/>
              </a:rPr>
              <a:t>ACTUAL INCOME CAN BE LOWER</a:t>
            </a:r>
          </a:p>
        </p:txBody>
      </p:sp>
      <p:sp>
        <p:nvSpPr>
          <p:cNvPr id="12" name="If you are ineligible for EI or choose extended parental EI, the Unive">
            <a:extLst xmlns:a="http://schemas.openxmlformats.org/drawingml/2006/main">
              <a:ext uri="{FF2B5EF4-FFF2-40B4-BE49-F238E27FC236}">
                <a16:creationId xmlns:a16="http://schemas.microsoft.com/office/drawing/2014/main" id="{E583812B-E4DC-40BC-B5AB-8C37924C52F5}"/>
              </a:ext>
            </a:extLst>
          </p:cNvPr>
          <p:cNvSpPr>
            <a:spLocks xmlns:a="http://schemas.openxmlformats.org/drawingml/2006/main" noGrp="1"/>
          </p:cNvSpPr>
          <p:nvPr/>
        </p:nvSpPr>
        <p:spPr>
          <a:xfrm xmlns:a="http://schemas.openxmlformats.org/drawingml/2006/main">
            <a:off x="5829300" y="3924300"/>
            <a:ext cx="5505450" cy="1304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FFFFFF"/>
                </a:solidFill>
                <a:latin typeface="Arial"/>
                <a:ea typeface="Arial"/>
                <a:cs typeface="Arial"/>
              </a:defRPr>
            </a:pPr>
            <a:r>
              <a:rPr sz="2025" b="0">
                <a:solidFill>
                  <a:srgbClr val="FFFFFF"/>
                </a:solidFill>
                <a:latin typeface="Arial"/>
                <a:ea typeface="Arial"/>
                <a:cs typeface="Arial"/>
              </a:rPr>
              <a:t>If you are ineligible for EI or choose extended parental EI, the University still calculates its payment using standard EI.</a:t>
            </a:r>
          </a:p>
        </p:txBody>
      </p:sp>
      <p:sp>
        <p:nvSpPr>
          <p:cNvPr id="13" name="Limits for parents who both work at UCalgary, funding rules, appointme">
            <a:extLst xmlns:a="http://schemas.openxmlformats.org/drawingml/2006/main">
              <a:ext uri="{FF2B5EF4-FFF2-40B4-BE49-F238E27FC236}">
                <a16:creationId xmlns:a16="http://schemas.microsoft.com/office/drawing/2014/main" id="{87FB2CE8-7988-4628-B746-ED2652A9A82B}"/>
              </a:ext>
            </a:extLst>
          </p:cNvPr>
          <p:cNvSpPr>
            <a:spLocks xmlns:a="http://schemas.openxmlformats.org/drawingml/2006/main" noGrp="1"/>
          </p:cNvSpPr>
          <p:nvPr/>
        </p:nvSpPr>
        <p:spPr>
          <a:xfrm xmlns:a="http://schemas.openxmlformats.org/drawingml/2006/main">
            <a:off x="609600" y="5591175"/>
            <a:ext cx="1090612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DDE2F4"/>
                </a:solidFill>
                <a:latin typeface="Arial"/>
                <a:ea typeface="Arial"/>
                <a:cs typeface="Arial"/>
              </a:defRPr>
            </a:pPr>
            <a:r>
              <a:rPr sz="1650" b="0">
                <a:solidFill>
                  <a:srgbClr val="DDE2F4"/>
                </a:solidFill>
                <a:latin typeface="Arial"/>
                <a:ea typeface="Arial"/>
                <a:cs typeface="Arial"/>
              </a:rPr>
              <a:t>Limits for parents who both work at UCalgary, funding rules, appointment proration and return-date notice also apply.</a:t>
            </a:r>
          </a:p>
        </p:txBody>
      </p:sp>
    </p:spTree>
    <p:extLst>
      <p:ext uri="{BB962C8B-B14F-4D97-AF65-F5344CB8AC3E}">
        <p14:creationId xmlns:p14="http://schemas.microsoft.com/office/powerpoint/2010/main" val="653675092"/>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Professional development">
            <a:extLst xmlns:a="http://schemas.openxmlformats.org/drawingml/2006/main">
              <a:ext uri="{FF2B5EF4-FFF2-40B4-BE49-F238E27FC236}">
                <a16:creationId xmlns:a16="http://schemas.microsoft.com/office/drawing/2014/main" id="{F8AA6B8D-CBBC-407E-97E5-349FDF307935}"/>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23307E"/>
                </a:solidFill>
                <a:latin typeface="Arial"/>
                <a:ea typeface="Arial"/>
                <a:cs typeface="Arial"/>
              </a:defRPr>
            </a:pPr>
            <a:r>
              <a:rPr sz="3600" b="1">
                <a:solidFill>
                  <a:srgbClr val="23307E"/>
                </a:solidFill>
                <a:latin typeface="Arial"/>
                <a:ea typeface="Arial"/>
                <a:cs typeface="Arial"/>
              </a:rPr>
              <a:t>Professional development</a:t>
            </a:r>
          </a:p>
        </p:txBody>
      </p:sp>
      <p:sp>
        <p:nvSpPr>
          <p:cNvPr id="2" name="">
            <a:extLst xmlns:a="http://schemas.openxmlformats.org/drawingml/2006/main">
              <a:ext uri="{FF2B5EF4-FFF2-40B4-BE49-F238E27FC236}">
                <a16:creationId xmlns:a16="http://schemas.microsoft.com/office/drawing/2014/main" id="{67506C0F-CAA0-40DD-8F00-C5D575B72EE0}"/>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3" name="Articles 11.3–11.5, p. 21. Articles 7.4 and 5.14, pp. 12, 11.">
            <a:extLst xmlns:a="http://schemas.openxmlformats.org/drawingml/2006/main">
              <a:ext uri="{FF2B5EF4-FFF2-40B4-BE49-F238E27FC236}">
                <a16:creationId xmlns:a16="http://schemas.microsoft.com/office/drawing/2014/main" id="{2AFEC4F9-9FC8-4EE4-8DEC-57CAC5F6191D}"/>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556080"/>
                </a:solidFill>
                <a:latin typeface="Arial"/>
                <a:ea typeface="Arial"/>
                <a:cs typeface="Arial"/>
              </a:defRPr>
            </a:pPr>
            <a:r>
              <a:rPr sz="975" b="0">
                <a:solidFill>
                  <a:srgbClr val="556080"/>
                </a:solidFill>
                <a:latin typeface="Arial"/>
                <a:ea typeface="Arial"/>
                <a:cs typeface="Arial"/>
              </a:rPr>
              <a:t>Articles 11.3–11.5, p. 21. Articles 7.4 and 5.14, pp. 12, 11.</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F037D9D1-0C93-4AC9-B4AA-2DEDA1E88E24}"/>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556080"/>
                </a:solidFill>
                <a:latin typeface="Arial"/>
                <a:ea typeface="Arial"/>
                <a:cs typeface="Arial"/>
              </a:defRPr>
            </a:pPr>
            <a:r>
              <a:rPr sz="900" b="0">
                <a:solidFill>
                  <a:srgbClr val="556080"/>
                </a:solidFill>
                <a:latin typeface="Arial"/>
                <a:ea typeface="Arial"/>
                <a:cs typeface="Arial"/>
              </a:rPr>
              <a:t>Postdoctoral Associates. Highlights only. The collective agreement governs.</a:t>
            </a:r>
          </a:p>
        </p:txBody>
      </p:sp>
      <p:sp>
        <p:nvSpPr>
          <p:cNvPr id="5" name="12">
            <a:extLst xmlns:a="http://schemas.openxmlformats.org/drawingml/2006/main">
              <a:ext uri="{FF2B5EF4-FFF2-40B4-BE49-F238E27FC236}">
                <a16:creationId xmlns:a16="http://schemas.microsoft.com/office/drawing/2014/main" id="{27AB652A-5E9C-4A2B-A00A-9017C158B7FE}"/>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8A6500"/>
                </a:solidFill>
                <a:latin typeface="Arial"/>
                <a:ea typeface="Arial"/>
                <a:cs typeface="Arial"/>
              </a:defRPr>
            </a:pPr>
            <a:r>
              <a:rPr sz="1500" b="1">
                <a:solidFill>
                  <a:srgbClr val="8A6500"/>
                </a:solidFill>
                <a:latin typeface="Arial"/>
                <a:ea typeface="Arial"/>
                <a:cs typeface="Arial"/>
              </a:rPr>
              <a:t>12</a:t>
            </a:r>
          </a:p>
        </p:txBody>
      </p:sp>
      <p:sp>
        <p:nvSpPr>
          <p:cNvPr id="6" name="WRITTEN SUPERVISOR APPROVAL">
            <a:extLst xmlns:a="http://schemas.openxmlformats.org/drawingml/2006/main">
              <a:ext uri="{FF2B5EF4-FFF2-40B4-BE49-F238E27FC236}">
                <a16:creationId xmlns:a16="http://schemas.microsoft.com/office/drawing/2014/main" id="{FC3F23E9-3A81-43B4-AE74-4690A80C0862}"/>
              </a:ext>
            </a:extLst>
          </p:cNvPr>
          <p:cNvSpPr>
            <a:spLocks xmlns:a="http://schemas.openxmlformats.org/drawingml/2006/main" noGrp="1"/>
          </p:cNvSpPr>
          <p:nvPr/>
        </p:nvSpPr>
        <p:spPr>
          <a:xfrm xmlns:a="http://schemas.openxmlformats.org/drawingml/2006/main">
            <a:off x="609600" y="1638300"/>
            <a:ext cx="1076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WRITTEN SUPERVISOR APPROVAL</a:t>
            </a:r>
          </a:p>
        </p:txBody>
      </p:sp>
      <p:sp>
        <p:nvSpPr>
          <p:cNvPr id="7" name="Conferences, courses&#10;and workshops">
            <a:extLst xmlns:a="http://schemas.openxmlformats.org/drawingml/2006/main">
              <a:ext uri="{FF2B5EF4-FFF2-40B4-BE49-F238E27FC236}">
                <a16:creationId xmlns:a16="http://schemas.microsoft.com/office/drawing/2014/main" id="{5B6C41C6-EA6B-4575-912B-44B3256D7DDF}"/>
              </a:ext>
            </a:extLst>
          </p:cNvPr>
          <p:cNvSpPr>
            <a:spLocks xmlns:a="http://schemas.openxmlformats.org/drawingml/2006/main" noGrp="1"/>
          </p:cNvSpPr>
          <p:nvPr/>
        </p:nvSpPr>
        <p:spPr>
          <a:xfrm xmlns:a="http://schemas.openxmlformats.org/drawingml/2006/main">
            <a:off x="609600" y="2133600"/>
            <a:ext cx="10439400" cy="1495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75" b="1">
                <a:solidFill>
                  <a:srgbClr val="23307E"/>
                </a:solidFill>
                <a:latin typeface="Arial"/>
                <a:ea typeface="Arial"/>
                <a:cs typeface="Arial"/>
              </a:defRPr>
            </a:pPr>
            <a:r>
              <a:rPr sz="4875" b="1">
                <a:solidFill>
                  <a:srgbClr val="23307E"/>
                </a:solidFill>
                <a:latin typeface="Arial"/>
                <a:ea typeface="Arial"/>
                <a:cs typeface="Arial"/>
              </a:rPr>
              <a:t>Conferences, courses</a:t>
            </a:r>
          </a:p>
          <a:p xmlns:a="http://schemas.openxmlformats.org/drawingml/2006/main">
            <a:pPr algn="l">
              <a:defRPr sz="4875" b="1">
                <a:solidFill>
                  <a:srgbClr val="23307E"/>
                </a:solidFill>
                <a:latin typeface="Arial"/>
                <a:ea typeface="Arial"/>
                <a:cs typeface="Arial"/>
              </a:defRPr>
            </a:pPr>
            <a:r>
              <a:rPr sz="4875" b="1">
                <a:solidFill>
                  <a:srgbClr val="23307E"/>
                </a:solidFill>
                <a:latin typeface="Arial"/>
                <a:ea typeface="Arial"/>
                <a:cs typeface="Arial"/>
              </a:rPr>
              <a:t>and workshops</a:t>
            </a:r>
          </a:p>
        </p:txBody>
      </p:sp>
      <p:sp>
        <p:nvSpPr>
          <p:cNvPr id="8" name="">
            <a:extLst xmlns:a="http://schemas.openxmlformats.org/drawingml/2006/main">
              <a:ext uri="{FF2B5EF4-FFF2-40B4-BE49-F238E27FC236}">
                <a16:creationId xmlns:a16="http://schemas.microsoft.com/office/drawing/2014/main" id="{47B0B7D4-3B85-4F44-AFBB-F548B2E9B383}"/>
              </a:ext>
            </a:extLst>
          </p:cNvPr>
          <p:cNvSpPr>
            <a:spLocks xmlns:a="http://schemas.openxmlformats.org/drawingml/2006/main" noGrp="1"/>
          </p:cNvSpPr>
          <p:nvPr/>
        </p:nvSpPr>
        <p:spPr>
          <a:xfrm xmlns:a="http://schemas.openxmlformats.org/drawingml/2006/main">
            <a:off x="609600" y="39433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9" name="EXPENSES">
            <a:extLst xmlns:a="http://schemas.openxmlformats.org/drawingml/2006/main">
              <a:ext uri="{FF2B5EF4-FFF2-40B4-BE49-F238E27FC236}">
                <a16:creationId xmlns:a16="http://schemas.microsoft.com/office/drawing/2014/main" id="{4344931B-7B72-4D09-8DA5-D859AA0BFD61}"/>
              </a:ext>
            </a:extLst>
          </p:cNvPr>
          <p:cNvSpPr>
            <a:spLocks xmlns:a="http://schemas.openxmlformats.org/drawingml/2006/main" noGrp="1"/>
          </p:cNvSpPr>
          <p:nvPr/>
        </p:nvSpPr>
        <p:spPr>
          <a:xfrm xmlns:a="http://schemas.openxmlformats.org/drawingml/2006/main">
            <a:off x="609600" y="4314825"/>
            <a:ext cx="495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EXPENSES</a:t>
            </a:r>
          </a:p>
        </p:txBody>
      </p:sp>
      <p:sp>
        <p:nvSpPr>
          <p:cNvPr id="10" name="The employer pays approved travel, registration and related expenses, ">
            <a:extLst xmlns:a="http://schemas.openxmlformats.org/drawingml/2006/main">
              <a:ext uri="{FF2B5EF4-FFF2-40B4-BE49-F238E27FC236}">
                <a16:creationId xmlns:a16="http://schemas.microsoft.com/office/drawing/2014/main" id="{86EB0CAA-8E38-4A02-A349-03C8144A01C1}"/>
              </a:ext>
            </a:extLst>
          </p:cNvPr>
          <p:cNvSpPr>
            <a:spLocks xmlns:a="http://schemas.openxmlformats.org/drawingml/2006/main" noGrp="1"/>
          </p:cNvSpPr>
          <p:nvPr/>
        </p:nvSpPr>
        <p:spPr>
          <a:xfrm xmlns:a="http://schemas.openxmlformats.org/drawingml/2006/main">
            <a:off x="609600" y="4781550"/>
            <a:ext cx="524827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23307E"/>
                </a:solidFill>
                <a:latin typeface="Arial"/>
                <a:ea typeface="Arial"/>
                <a:cs typeface="Arial"/>
              </a:defRPr>
            </a:pPr>
            <a:r>
              <a:rPr sz="2025" b="0">
                <a:solidFill>
                  <a:srgbClr val="23307E"/>
                </a:solidFill>
                <a:latin typeface="Arial"/>
                <a:ea typeface="Arial"/>
                <a:cs typeface="Arial"/>
              </a:rPr>
              <a:t>The employer pays approved travel, registration and related expenses, subject to University and funding-agency policies.</a:t>
            </a:r>
          </a:p>
        </p:txBody>
      </p:sp>
      <p:sp>
        <p:nvSpPr>
          <p:cNvPr id="11" name="WORKING TIME">
            <a:extLst xmlns:a="http://schemas.openxmlformats.org/drawingml/2006/main">
              <a:ext uri="{FF2B5EF4-FFF2-40B4-BE49-F238E27FC236}">
                <a16:creationId xmlns:a16="http://schemas.microsoft.com/office/drawing/2014/main" id="{97F3558D-A7AB-4C0B-BD93-222A63A91C99}"/>
              </a:ext>
            </a:extLst>
          </p:cNvPr>
          <p:cNvSpPr>
            <a:spLocks xmlns:a="http://schemas.openxmlformats.org/drawingml/2006/main" noGrp="1"/>
          </p:cNvSpPr>
          <p:nvPr/>
        </p:nvSpPr>
        <p:spPr>
          <a:xfrm xmlns:a="http://schemas.openxmlformats.org/drawingml/2006/main">
            <a:off x="6553200" y="4314825"/>
            <a:ext cx="495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WORKING TIME</a:t>
            </a:r>
          </a:p>
        </p:txBody>
      </p:sp>
      <p:sp>
        <p:nvSpPr>
          <p:cNvPr id="12" name="Agreed attendance and travel count as normal working hours. Required t">
            <a:extLst xmlns:a="http://schemas.openxmlformats.org/drawingml/2006/main">
              <a:ext uri="{FF2B5EF4-FFF2-40B4-BE49-F238E27FC236}">
                <a16:creationId xmlns:a16="http://schemas.microsoft.com/office/drawing/2014/main" id="{90ECA13C-D8EB-416E-8B57-98939BCA81C9}"/>
              </a:ext>
            </a:extLst>
          </p:cNvPr>
          <p:cNvSpPr>
            <a:spLocks xmlns:a="http://schemas.openxmlformats.org/drawingml/2006/main" noGrp="1"/>
          </p:cNvSpPr>
          <p:nvPr/>
        </p:nvSpPr>
        <p:spPr>
          <a:xfrm xmlns:a="http://schemas.openxmlformats.org/drawingml/2006/main">
            <a:off x="6553200" y="4781550"/>
            <a:ext cx="5000625"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23307E"/>
                </a:solidFill>
                <a:latin typeface="Arial"/>
                <a:ea typeface="Arial"/>
                <a:cs typeface="Arial"/>
              </a:defRPr>
            </a:pPr>
            <a:r>
              <a:rPr sz="2100" b="0">
                <a:solidFill>
                  <a:srgbClr val="23307E"/>
                </a:solidFill>
                <a:latin typeface="Arial"/>
                <a:ea typeface="Arial"/>
                <a:cs typeface="Arial"/>
              </a:rPr>
              <a:t>Agreed attendance and travel count as normal working hours. Required training is paid time.</a:t>
            </a:r>
          </a:p>
        </p:txBody>
      </p:sp>
    </p:spTree>
    <p:extLst>
      <p:ext uri="{BB962C8B-B14F-4D97-AF65-F5344CB8AC3E}">
        <p14:creationId xmlns:p14="http://schemas.microsoft.com/office/powerpoint/2010/main" val="1276310095"/>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Expectations, feedback and teaching">
            <a:extLst xmlns:a="http://schemas.openxmlformats.org/drawingml/2006/main">
              <a:ext uri="{FF2B5EF4-FFF2-40B4-BE49-F238E27FC236}">
                <a16:creationId xmlns:a16="http://schemas.microsoft.com/office/drawing/2014/main" id="{00C8A286-593E-42A2-9149-E9891F85955D}"/>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23307E"/>
                </a:solidFill>
                <a:latin typeface="Arial"/>
                <a:ea typeface="Arial"/>
                <a:cs typeface="Arial"/>
              </a:defRPr>
            </a:pPr>
            <a:r>
              <a:rPr sz="3600" b="1">
                <a:solidFill>
                  <a:srgbClr val="23307E"/>
                </a:solidFill>
                <a:latin typeface="Arial"/>
                <a:ea typeface="Arial"/>
                <a:cs typeface="Arial"/>
              </a:rPr>
              <a:t>Expectations, feedback and teaching</a:t>
            </a:r>
          </a:p>
        </p:txBody>
      </p:sp>
      <p:sp>
        <p:nvSpPr>
          <p:cNvPr id="2" name="">
            <a:extLst xmlns:a="http://schemas.openxmlformats.org/drawingml/2006/main">
              <a:ext uri="{FF2B5EF4-FFF2-40B4-BE49-F238E27FC236}">
                <a16:creationId xmlns:a16="http://schemas.microsoft.com/office/drawing/2014/main" id="{B88BC55E-A206-4AF8-BC78-ECC17FE4DD7F}"/>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3" name="Articles 5.6–5.7, 5.10–5.12, pp. 10–11. Articles 12.2–12.6, p. 22.">
            <a:extLst xmlns:a="http://schemas.openxmlformats.org/drawingml/2006/main">
              <a:ext uri="{FF2B5EF4-FFF2-40B4-BE49-F238E27FC236}">
                <a16:creationId xmlns:a16="http://schemas.microsoft.com/office/drawing/2014/main" id="{1C508DA9-F6B0-4DC6-86EA-A208A6F6433C}"/>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556080"/>
                </a:solidFill>
                <a:latin typeface="Arial"/>
                <a:ea typeface="Arial"/>
                <a:cs typeface="Arial"/>
              </a:defRPr>
            </a:pPr>
            <a:r>
              <a:rPr sz="975" b="0">
                <a:solidFill>
                  <a:srgbClr val="556080"/>
                </a:solidFill>
                <a:latin typeface="Arial"/>
                <a:ea typeface="Arial"/>
                <a:cs typeface="Arial"/>
              </a:rPr>
              <a:t>Articles 5.6–5.7, 5.10–5.12, pp. 10–11. Articles 12.2–12.6, p. 22.</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F5090D50-2301-48F5-894F-364E8FAA52A5}"/>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556080"/>
                </a:solidFill>
                <a:latin typeface="Arial"/>
                <a:ea typeface="Arial"/>
                <a:cs typeface="Arial"/>
              </a:defRPr>
            </a:pPr>
            <a:r>
              <a:rPr sz="900" b="0">
                <a:solidFill>
                  <a:srgbClr val="556080"/>
                </a:solidFill>
                <a:latin typeface="Arial"/>
                <a:ea typeface="Arial"/>
                <a:cs typeface="Arial"/>
              </a:rPr>
              <a:t>Postdoctoral Associates. Highlights only. The collective agreement governs.</a:t>
            </a:r>
          </a:p>
        </p:txBody>
      </p:sp>
      <p:sp>
        <p:nvSpPr>
          <p:cNvPr id="5" name="13">
            <a:extLst xmlns:a="http://schemas.openxmlformats.org/drawingml/2006/main">
              <a:ext uri="{FF2B5EF4-FFF2-40B4-BE49-F238E27FC236}">
                <a16:creationId xmlns:a16="http://schemas.microsoft.com/office/drawing/2014/main" id="{AE50EEFB-D003-40AF-AADE-E5880F835775}"/>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8A6500"/>
                </a:solidFill>
                <a:latin typeface="Arial"/>
                <a:ea typeface="Arial"/>
                <a:cs typeface="Arial"/>
              </a:defRPr>
            </a:pPr>
            <a:r>
              <a:rPr sz="1500" b="1">
                <a:solidFill>
                  <a:srgbClr val="8A6500"/>
                </a:solidFill>
                <a:latin typeface="Arial"/>
                <a:ea typeface="Arial"/>
                <a:cs typeface="Arial"/>
              </a:rPr>
              <a:t>13</a:t>
            </a:r>
          </a:p>
        </p:txBody>
      </p:sp>
      <p:sp>
        <p:nvSpPr>
          <p:cNvPr id="6" name="APPOINTMENT">
            <a:extLst xmlns:a="http://schemas.openxmlformats.org/drawingml/2006/main">
              <a:ext uri="{FF2B5EF4-FFF2-40B4-BE49-F238E27FC236}">
                <a16:creationId xmlns:a16="http://schemas.microsoft.com/office/drawing/2014/main" id="{2B93C65C-A217-4409-A279-512C2F3809CD}"/>
              </a:ext>
            </a:extLst>
          </p:cNvPr>
          <p:cNvSpPr>
            <a:spLocks xmlns:a="http://schemas.openxmlformats.org/drawingml/2006/main" noGrp="1"/>
          </p:cNvSpPr>
          <p:nvPr/>
        </p:nvSpPr>
        <p:spPr>
          <a:xfrm xmlns:a="http://schemas.openxmlformats.org/drawingml/2006/main">
            <a:off x="609600" y="1724025"/>
            <a:ext cx="304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APPOINTMENT</a:t>
            </a:r>
          </a:p>
        </p:txBody>
      </p:sp>
      <p:sp>
        <p:nvSpPr>
          <p:cNvPr id="7" name="A meeting with your supervisor covers duties, expectations and career ">
            <a:extLst xmlns:a="http://schemas.openxmlformats.org/drawingml/2006/main">
              <a:ext uri="{FF2B5EF4-FFF2-40B4-BE49-F238E27FC236}">
                <a16:creationId xmlns:a16="http://schemas.microsoft.com/office/drawing/2014/main" id="{0BA2C355-7009-4B5D-8ADF-2F1F4BB02983}"/>
              </a:ext>
            </a:extLst>
          </p:cNvPr>
          <p:cNvSpPr>
            <a:spLocks xmlns:a="http://schemas.openxmlformats.org/drawingml/2006/main" noGrp="1"/>
          </p:cNvSpPr>
          <p:nvPr/>
        </p:nvSpPr>
        <p:spPr>
          <a:xfrm xmlns:a="http://schemas.openxmlformats.org/drawingml/2006/main">
            <a:off x="3762375" y="1628775"/>
            <a:ext cx="761047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23307E"/>
                </a:solidFill>
                <a:latin typeface="Arial"/>
                <a:ea typeface="Arial"/>
                <a:cs typeface="Arial"/>
              </a:defRPr>
            </a:pPr>
            <a:r>
              <a:rPr sz="2250" b="0">
                <a:solidFill>
                  <a:srgbClr val="23307E"/>
                </a:solidFill>
                <a:latin typeface="Arial"/>
                <a:ea typeface="Arial"/>
                <a:cs typeface="Arial"/>
              </a:rPr>
              <a:t>A meeting with your supervisor covers duties, expectations and career objectives.</a:t>
            </a:r>
          </a:p>
        </p:txBody>
      </p:sp>
      <p:sp>
        <p:nvSpPr>
          <p:cNvPr id="8" name="">
            <a:extLst xmlns:a="http://schemas.openxmlformats.org/drawingml/2006/main">
              <a:ext uri="{FF2B5EF4-FFF2-40B4-BE49-F238E27FC236}">
                <a16:creationId xmlns:a16="http://schemas.microsoft.com/office/drawing/2014/main" id="{1F254C20-B5EC-4106-8F34-E2C7E83318DC}"/>
              </a:ext>
            </a:extLst>
          </p:cNvPr>
          <p:cNvSpPr>
            <a:spLocks xmlns:a="http://schemas.openxmlformats.org/drawingml/2006/main" noGrp="1"/>
          </p:cNvSpPr>
          <p:nvPr/>
        </p:nvSpPr>
        <p:spPr>
          <a:xfrm xmlns:a="http://schemas.openxmlformats.org/drawingml/2006/main">
            <a:off x="609600" y="281940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9" name="ANNUAL FEEDBACK">
            <a:extLst xmlns:a="http://schemas.openxmlformats.org/drawingml/2006/main">
              <a:ext uri="{FF2B5EF4-FFF2-40B4-BE49-F238E27FC236}">
                <a16:creationId xmlns:a16="http://schemas.microsoft.com/office/drawing/2014/main" id="{F9DB5D8D-0BBB-46DF-8A47-7535FB746646}"/>
              </a:ext>
            </a:extLst>
          </p:cNvPr>
          <p:cNvSpPr>
            <a:spLocks xmlns:a="http://schemas.openxmlformats.org/drawingml/2006/main" noGrp="1"/>
          </p:cNvSpPr>
          <p:nvPr/>
        </p:nvSpPr>
        <p:spPr>
          <a:xfrm xmlns:a="http://schemas.openxmlformats.org/drawingml/2006/main">
            <a:off x="609600" y="3171825"/>
            <a:ext cx="304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ANNUAL FEEDBACK</a:t>
            </a:r>
          </a:p>
        </p:txBody>
      </p:sp>
      <p:sp>
        <p:nvSpPr>
          <p:cNvPr id="10" name="Your supervisor conducts an annual evaluation. You may append your com">
            <a:extLst xmlns:a="http://schemas.openxmlformats.org/drawingml/2006/main">
              <a:ext uri="{FF2B5EF4-FFF2-40B4-BE49-F238E27FC236}">
                <a16:creationId xmlns:a16="http://schemas.microsoft.com/office/drawing/2014/main" id="{197A869D-F406-4DB3-9ADF-A990CC8A1809}"/>
              </a:ext>
            </a:extLst>
          </p:cNvPr>
          <p:cNvSpPr>
            <a:spLocks xmlns:a="http://schemas.openxmlformats.org/drawingml/2006/main" noGrp="1"/>
          </p:cNvSpPr>
          <p:nvPr/>
        </p:nvSpPr>
        <p:spPr>
          <a:xfrm xmlns:a="http://schemas.openxmlformats.org/drawingml/2006/main">
            <a:off x="3762375" y="3067050"/>
            <a:ext cx="761047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23307E"/>
                </a:solidFill>
                <a:latin typeface="Arial"/>
                <a:ea typeface="Arial"/>
                <a:cs typeface="Arial"/>
              </a:defRPr>
            </a:pPr>
            <a:r>
              <a:rPr sz="2250" b="0">
                <a:solidFill>
                  <a:srgbClr val="23307E"/>
                </a:solidFill>
                <a:latin typeface="Arial"/>
                <a:ea typeface="Arial"/>
                <a:cs typeface="Arial"/>
              </a:rPr>
              <a:t>Your supervisor conducts an annual evaluation. You may append your comments.</a:t>
            </a:r>
          </a:p>
        </p:txBody>
      </p:sp>
      <p:sp>
        <p:nvSpPr>
          <p:cNvPr id="11" name="">
            <a:extLst xmlns:a="http://schemas.openxmlformats.org/drawingml/2006/main">
              <a:ext uri="{FF2B5EF4-FFF2-40B4-BE49-F238E27FC236}">
                <a16:creationId xmlns:a16="http://schemas.microsoft.com/office/drawing/2014/main" id="{989F43B7-EC85-4ABE-8C93-FA65FD43E6DD}"/>
              </a:ext>
            </a:extLst>
          </p:cNvPr>
          <p:cNvSpPr>
            <a:spLocks xmlns:a="http://schemas.openxmlformats.org/drawingml/2006/main" noGrp="1"/>
          </p:cNvSpPr>
          <p:nvPr/>
        </p:nvSpPr>
        <p:spPr>
          <a:xfrm xmlns:a="http://schemas.openxmlformats.org/drawingml/2006/main">
            <a:off x="609600" y="430530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12" name="TEACHING">
            <a:extLst xmlns:a="http://schemas.openxmlformats.org/drawingml/2006/main">
              <a:ext uri="{FF2B5EF4-FFF2-40B4-BE49-F238E27FC236}">
                <a16:creationId xmlns:a16="http://schemas.microsoft.com/office/drawing/2014/main" id="{FA4C2C84-24F7-4383-ADFE-0AEBDF95E5D1}"/>
              </a:ext>
            </a:extLst>
          </p:cNvPr>
          <p:cNvSpPr>
            <a:spLocks xmlns:a="http://schemas.openxmlformats.org/drawingml/2006/main" noGrp="1"/>
          </p:cNvSpPr>
          <p:nvPr/>
        </p:nvSpPr>
        <p:spPr>
          <a:xfrm xmlns:a="http://schemas.openxmlformats.org/drawingml/2006/main">
            <a:off x="609600" y="4648200"/>
            <a:ext cx="304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TEACHING</a:t>
            </a:r>
          </a:p>
        </p:txBody>
      </p:sp>
      <p:sp>
        <p:nvSpPr>
          <p:cNvPr id="13" name="An Instructor of Record receives a separate sessional appointment and ">
            <a:extLst xmlns:a="http://schemas.openxmlformats.org/drawingml/2006/main">
              <a:ext uri="{FF2B5EF4-FFF2-40B4-BE49-F238E27FC236}">
                <a16:creationId xmlns:a16="http://schemas.microsoft.com/office/drawing/2014/main" id="{0E2050D8-5F0A-474D-B9BB-600B1C735746}"/>
              </a:ext>
            </a:extLst>
          </p:cNvPr>
          <p:cNvSpPr>
            <a:spLocks xmlns:a="http://schemas.openxmlformats.org/drawingml/2006/main" noGrp="1"/>
          </p:cNvSpPr>
          <p:nvPr/>
        </p:nvSpPr>
        <p:spPr>
          <a:xfrm xmlns:a="http://schemas.openxmlformats.org/drawingml/2006/main">
            <a:off x="3762375" y="4533900"/>
            <a:ext cx="76104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23307E"/>
                </a:solidFill>
                <a:latin typeface="Arial"/>
                <a:ea typeface="Arial"/>
                <a:cs typeface="Arial"/>
              </a:defRPr>
            </a:pPr>
            <a:r>
              <a:rPr sz="2250" b="0">
                <a:solidFill>
                  <a:srgbClr val="23307E"/>
                </a:solidFill>
                <a:latin typeface="Arial"/>
                <a:ea typeface="Arial"/>
                <a:cs typeface="Arial"/>
              </a:rPr>
              <a:t>An Instructor of Record receives a separate sessional appointment and additional compensation.</a:t>
            </a:r>
          </a:p>
        </p:txBody>
      </p:sp>
      <p:sp>
        <p:nvSpPr>
          <p:cNvPr id="14" name="Teaching normally has a maximum of one half-course per term, subject t">
            <a:extLst xmlns:a="http://schemas.openxmlformats.org/drawingml/2006/main">
              <a:ext uri="{FF2B5EF4-FFF2-40B4-BE49-F238E27FC236}">
                <a16:creationId xmlns:a16="http://schemas.microsoft.com/office/drawing/2014/main" id="{A9D0891E-DF71-4226-9DB8-3B005504BA9A}"/>
              </a:ext>
            </a:extLst>
          </p:cNvPr>
          <p:cNvSpPr>
            <a:spLocks xmlns:a="http://schemas.openxmlformats.org/drawingml/2006/main" noGrp="1"/>
          </p:cNvSpPr>
          <p:nvPr/>
        </p:nvSpPr>
        <p:spPr>
          <a:xfrm xmlns:a="http://schemas.openxmlformats.org/drawingml/2006/main">
            <a:off x="3762375" y="5629275"/>
            <a:ext cx="75628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56080"/>
                </a:solidFill>
                <a:latin typeface="Arial"/>
                <a:ea typeface="Arial"/>
                <a:cs typeface="Arial"/>
              </a:defRPr>
            </a:pPr>
            <a:r>
              <a:rPr sz="1575" b="0">
                <a:solidFill>
                  <a:srgbClr val="556080"/>
                </a:solidFill>
                <a:latin typeface="Arial"/>
                <a:ea typeface="Arial"/>
                <a:cs typeface="Arial"/>
              </a:rPr>
              <a:t>Teaching normally has a maximum of one half-course per term, subject to funding rules and approved exceptions.</a:t>
            </a:r>
          </a:p>
        </p:txBody>
      </p:sp>
    </p:spTree>
    <p:extLst>
      <p:ext uri="{BB962C8B-B14F-4D97-AF65-F5344CB8AC3E}">
        <p14:creationId xmlns:p14="http://schemas.microsoft.com/office/powerpoint/2010/main" val="131719380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Academic and workplace rights">
            <a:extLst xmlns:a="http://schemas.openxmlformats.org/drawingml/2006/main">
              <a:ext uri="{FF2B5EF4-FFF2-40B4-BE49-F238E27FC236}">
                <a16:creationId xmlns:a16="http://schemas.microsoft.com/office/drawing/2014/main" id="{66609493-F8CB-4F9C-9E73-88C03BF35382}"/>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23307E"/>
                </a:solidFill>
                <a:latin typeface="Arial"/>
                <a:ea typeface="Arial"/>
                <a:cs typeface="Arial"/>
              </a:defRPr>
            </a:pPr>
            <a:r>
              <a:rPr sz="3600" b="1">
                <a:solidFill>
                  <a:srgbClr val="23307E"/>
                </a:solidFill>
                <a:latin typeface="Arial"/>
                <a:ea typeface="Arial"/>
                <a:cs typeface="Arial"/>
              </a:rPr>
              <a:t>Academic and workplace rights</a:t>
            </a:r>
          </a:p>
        </p:txBody>
      </p:sp>
      <p:sp>
        <p:nvSpPr>
          <p:cNvPr id="2" name="">
            <a:extLst xmlns:a="http://schemas.openxmlformats.org/drawingml/2006/main">
              <a:ext uri="{FF2B5EF4-FFF2-40B4-BE49-F238E27FC236}">
                <a16:creationId xmlns:a16="http://schemas.microsoft.com/office/drawing/2014/main" id="{C923E91D-64AC-4396-B2E2-7D8F7CD9786B}"/>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3" name="Articles 17–20, pp. 31–34.">
            <a:extLst xmlns:a="http://schemas.openxmlformats.org/drawingml/2006/main">
              <a:ext uri="{FF2B5EF4-FFF2-40B4-BE49-F238E27FC236}">
                <a16:creationId xmlns:a16="http://schemas.microsoft.com/office/drawing/2014/main" id="{5E18F0BD-3F84-431A-89AC-3F1CBFA055D4}"/>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556080"/>
                </a:solidFill>
                <a:latin typeface="Arial"/>
                <a:ea typeface="Arial"/>
                <a:cs typeface="Arial"/>
              </a:defRPr>
            </a:pPr>
            <a:r>
              <a:rPr sz="975" b="0">
                <a:solidFill>
                  <a:srgbClr val="556080"/>
                </a:solidFill>
                <a:latin typeface="Arial"/>
                <a:ea typeface="Arial"/>
                <a:cs typeface="Arial"/>
              </a:rPr>
              <a:t>Articles 17–20, pp. 31–34.</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999F9DE5-7504-4A58-A598-468AC94710CA}"/>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556080"/>
                </a:solidFill>
                <a:latin typeface="Arial"/>
                <a:ea typeface="Arial"/>
                <a:cs typeface="Arial"/>
              </a:defRPr>
            </a:pPr>
            <a:r>
              <a:rPr sz="900" b="0">
                <a:solidFill>
                  <a:srgbClr val="556080"/>
                </a:solidFill>
                <a:latin typeface="Arial"/>
                <a:ea typeface="Arial"/>
                <a:cs typeface="Arial"/>
              </a:rPr>
              <a:t>Postdoctoral Associates. Highlights only. The collective agreement governs.</a:t>
            </a:r>
          </a:p>
        </p:txBody>
      </p:sp>
      <p:sp>
        <p:nvSpPr>
          <p:cNvPr id="5" name="14">
            <a:extLst xmlns:a="http://schemas.openxmlformats.org/drawingml/2006/main">
              <a:ext uri="{FF2B5EF4-FFF2-40B4-BE49-F238E27FC236}">
                <a16:creationId xmlns:a16="http://schemas.microsoft.com/office/drawing/2014/main" id="{BDB2BA09-7857-410A-8325-3131E21C4BA1}"/>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8A6500"/>
                </a:solidFill>
                <a:latin typeface="Arial"/>
                <a:ea typeface="Arial"/>
                <a:cs typeface="Arial"/>
              </a:defRPr>
            </a:pPr>
            <a:r>
              <a:rPr sz="1500" b="1">
                <a:solidFill>
                  <a:srgbClr val="8A6500"/>
                </a:solidFill>
                <a:latin typeface="Arial"/>
                <a:ea typeface="Arial"/>
                <a:cs typeface="Arial"/>
              </a:rPr>
              <a:t>14</a:t>
            </a:r>
          </a:p>
        </p:txBody>
      </p:sp>
      <p:sp>
        <p:nvSpPr>
          <p:cNvPr id="6" name="ACADEMIC FREEDOM">
            <a:extLst xmlns:a="http://schemas.openxmlformats.org/drawingml/2006/main">
              <a:ext uri="{FF2B5EF4-FFF2-40B4-BE49-F238E27FC236}">
                <a16:creationId xmlns:a16="http://schemas.microsoft.com/office/drawing/2014/main" id="{94C1F04C-6135-495F-B1DD-CB8B555D6BF2}"/>
              </a:ext>
            </a:extLst>
          </p:cNvPr>
          <p:cNvSpPr>
            <a:spLocks xmlns:a="http://schemas.openxmlformats.org/drawingml/2006/main" noGrp="1"/>
          </p:cNvSpPr>
          <p:nvPr/>
        </p:nvSpPr>
        <p:spPr>
          <a:xfrm xmlns:a="http://schemas.openxmlformats.org/drawingml/2006/main">
            <a:off x="609600" y="1752600"/>
            <a:ext cx="52863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ACADEMIC FREEDOM</a:t>
            </a:r>
          </a:p>
        </p:txBody>
      </p:sp>
      <p:sp>
        <p:nvSpPr>
          <p:cNvPr id="7" name="Research, publish and question, within appointment responsibilities an">
            <a:extLst xmlns:a="http://schemas.openxmlformats.org/drawingml/2006/main">
              <a:ext uri="{FF2B5EF4-FFF2-40B4-BE49-F238E27FC236}">
                <a16:creationId xmlns:a16="http://schemas.microsoft.com/office/drawing/2014/main" id="{5B0759CF-2024-4647-917B-D804A7258996}"/>
              </a:ext>
            </a:extLst>
          </p:cNvPr>
          <p:cNvSpPr>
            <a:spLocks xmlns:a="http://schemas.openxmlformats.org/drawingml/2006/main" noGrp="1"/>
          </p:cNvSpPr>
          <p:nvPr/>
        </p:nvSpPr>
        <p:spPr>
          <a:xfrm xmlns:a="http://schemas.openxmlformats.org/drawingml/2006/main">
            <a:off x="609600" y="2219325"/>
            <a:ext cx="5095875"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23307E"/>
                </a:solidFill>
                <a:latin typeface="Arial"/>
                <a:ea typeface="Arial"/>
                <a:cs typeface="Arial"/>
              </a:defRPr>
            </a:pPr>
            <a:r>
              <a:rPr sz="2325" b="0">
                <a:solidFill>
                  <a:srgbClr val="23307E"/>
                </a:solidFill>
                <a:latin typeface="Arial"/>
                <a:ea typeface="Arial"/>
                <a:cs typeface="Arial"/>
              </a:rPr>
              <a:t>Research, publish and question, within appointment responsibilities and without reprisal.</a:t>
            </a:r>
          </a:p>
        </p:txBody>
      </p:sp>
      <p:sp>
        <p:nvSpPr>
          <p:cNvPr id="8" name="INTELLECTUAL PROPERTY &amp; AUTHORSHIP">
            <a:extLst xmlns:a="http://schemas.openxmlformats.org/drawingml/2006/main">
              <a:ext uri="{FF2B5EF4-FFF2-40B4-BE49-F238E27FC236}">
                <a16:creationId xmlns:a16="http://schemas.microsoft.com/office/drawing/2014/main" id="{2E6A4340-21B5-4089-BE00-D528383CA724}"/>
              </a:ext>
            </a:extLst>
          </p:cNvPr>
          <p:cNvSpPr>
            <a:spLocks xmlns:a="http://schemas.openxmlformats.org/drawingml/2006/main" noGrp="1"/>
          </p:cNvSpPr>
          <p:nvPr/>
        </p:nvSpPr>
        <p:spPr>
          <a:xfrm xmlns:a="http://schemas.openxmlformats.org/drawingml/2006/main">
            <a:off x="6553200" y="1752600"/>
            <a:ext cx="5067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INTELLECTUAL PROPERTY &amp; AUTHORSHIP</a:t>
            </a:r>
          </a:p>
        </p:txBody>
      </p:sp>
      <p:sp>
        <p:nvSpPr>
          <p:cNvPr id="9" name="University policies govern rights and responsibilities.">
            <a:extLst xmlns:a="http://schemas.openxmlformats.org/drawingml/2006/main">
              <a:ext uri="{FF2B5EF4-FFF2-40B4-BE49-F238E27FC236}">
                <a16:creationId xmlns:a16="http://schemas.microsoft.com/office/drawing/2014/main" id="{C08CDA43-3840-4985-84EA-5FE55B9F5F13}"/>
              </a:ext>
            </a:extLst>
          </p:cNvPr>
          <p:cNvSpPr>
            <a:spLocks xmlns:a="http://schemas.openxmlformats.org/drawingml/2006/main" noGrp="1"/>
          </p:cNvSpPr>
          <p:nvPr/>
        </p:nvSpPr>
        <p:spPr>
          <a:xfrm xmlns:a="http://schemas.openxmlformats.org/drawingml/2006/main">
            <a:off x="6553200" y="2219325"/>
            <a:ext cx="5067300"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23307E"/>
                </a:solidFill>
                <a:latin typeface="Arial"/>
                <a:ea typeface="Arial"/>
                <a:cs typeface="Arial"/>
              </a:defRPr>
            </a:pPr>
            <a:r>
              <a:rPr sz="2325" b="0">
                <a:solidFill>
                  <a:srgbClr val="23307E"/>
                </a:solidFill>
                <a:latin typeface="Arial"/>
                <a:ea typeface="Arial"/>
                <a:cs typeface="Arial"/>
              </a:rPr>
              <a:t>University policies govern rights and responsibilities.</a:t>
            </a:r>
          </a:p>
        </p:txBody>
      </p:sp>
      <p:sp>
        <p:nvSpPr>
          <p:cNvPr id="10" name="">
            <a:extLst xmlns:a="http://schemas.openxmlformats.org/drawingml/2006/main">
              <a:ext uri="{FF2B5EF4-FFF2-40B4-BE49-F238E27FC236}">
                <a16:creationId xmlns:a16="http://schemas.microsoft.com/office/drawing/2014/main" id="{F527FE4B-D5E8-4A51-B84D-617BD7C0D2C7}"/>
              </a:ext>
            </a:extLst>
          </p:cNvPr>
          <p:cNvSpPr>
            <a:spLocks xmlns:a="http://schemas.openxmlformats.org/drawingml/2006/main" noGrp="1"/>
          </p:cNvSpPr>
          <p:nvPr/>
        </p:nvSpPr>
        <p:spPr>
          <a:xfrm xmlns:a="http://schemas.openxmlformats.org/drawingml/2006/main">
            <a:off x="609600" y="3819525"/>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11" name="A RESPECTFUL WORKPLACE">
            <a:extLst xmlns:a="http://schemas.openxmlformats.org/drawingml/2006/main">
              <a:ext uri="{FF2B5EF4-FFF2-40B4-BE49-F238E27FC236}">
                <a16:creationId xmlns:a16="http://schemas.microsoft.com/office/drawing/2014/main" id="{15C9435A-0494-43BE-B289-D7E415BAA053}"/>
              </a:ext>
            </a:extLst>
          </p:cNvPr>
          <p:cNvSpPr>
            <a:spLocks xmlns:a="http://schemas.openxmlformats.org/drawingml/2006/main" noGrp="1"/>
          </p:cNvSpPr>
          <p:nvPr/>
        </p:nvSpPr>
        <p:spPr>
          <a:xfrm xmlns:a="http://schemas.openxmlformats.org/drawingml/2006/main">
            <a:off x="609600" y="4248150"/>
            <a:ext cx="5191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A RESPECTFUL WORKPLACE</a:t>
            </a:r>
          </a:p>
        </p:txBody>
      </p:sp>
      <p:sp>
        <p:nvSpPr>
          <p:cNvPr id="12" name="Discrimination, harassment and sexual or gender-based violence are not">
            <a:extLst xmlns:a="http://schemas.openxmlformats.org/drawingml/2006/main">
              <a:ext uri="{FF2B5EF4-FFF2-40B4-BE49-F238E27FC236}">
                <a16:creationId xmlns:a16="http://schemas.microsoft.com/office/drawing/2014/main" id="{4E8C2B8B-E5F7-4F78-9D9F-4777EA85996A}"/>
              </a:ext>
            </a:extLst>
          </p:cNvPr>
          <p:cNvSpPr>
            <a:spLocks xmlns:a="http://schemas.openxmlformats.org/drawingml/2006/main" noGrp="1"/>
          </p:cNvSpPr>
          <p:nvPr/>
        </p:nvSpPr>
        <p:spPr>
          <a:xfrm xmlns:a="http://schemas.openxmlformats.org/drawingml/2006/main">
            <a:off x="609600" y="4714875"/>
            <a:ext cx="5095875"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23307E"/>
                </a:solidFill>
                <a:latin typeface="Arial"/>
                <a:ea typeface="Arial"/>
                <a:cs typeface="Arial"/>
              </a:defRPr>
            </a:pPr>
            <a:r>
              <a:rPr sz="2175" b="0">
                <a:solidFill>
                  <a:srgbClr val="23307E"/>
                </a:solidFill>
                <a:latin typeface="Arial"/>
                <a:ea typeface="Arial"/>
                <a:cs typeface="Arial"/>
              </a:rPr>
              <a:t>Discrimination, harassment and sexual or gender-based violence are not tolerated.</a:t>
            </a:r>
          </a:p>
        </p:txBody>
      </p:sp>
      <p:sp>
        <p:nvSpPr>
          <p:cNvPr id="13" name="HEALTH &amp; SAFETY">
            <a:extLst xmlns:a="http://schemas.openxmlformats.org/drawingml/2006/main">
              <a:ext uri="{FF2B5EF4-FFF2-40B4-BE49-F238E27FC236}">
                <a16:creationId xmlns:a16="http://schemas.microsoft.com/office/drawing/2014/main" id="{CD741A62-4622-4517-B63B-61750244547B}"/>
              </a:ext>
            </a:extLst>
          </p:cNvPr>
          <p:cNvSpPr>
            <a:spLocks xmlns:a="http://schemas.openxmlformats.org/drawingml/2006/main" noGrp="1"/>
          </p:cNvSpPr>
          <p:nvPr/>
        </p:nvSpPr>
        <p:spPr>
          <a:xfrm xmlns:a="http://schemas.openxmlformats.org/drawingml/2006/main">
            <a:off x="6553200" y="4248150"/>
            <a:ext cx="5048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HEALTH &amp; SAFETY</a:t>
            </a:r>
          </a:p>
        </p:txBody>
      </p:sp>
      <p:sp>
        <p:nvSpPr>
          <p:cNvPr id="14" name="Training, hazard information and a right to refuse dangerous work unde">
            <a:extLst xmlns:a="http://schemas.openxmlformats.org/drawingml/2006/main">
              <a:ext uri="{FF2B5EF4-FFF2-40B4-BE49-F238E27FC236}">
                <a16:creationId xmlns:a16="http://schemas.microsoft.com/office/drawing/2014/main" id="{D53B52B1-F828-4C37-8DF5-A86E6C79D586}"/>
              </a:ext>
            </a:extLst>
          </p:cNvPr>
          <p:cNvSpPr>
            <a:spLocks xmlns:a="http://schemas.openxmlformats.org/drawingml/2006/main" noGrp="1"/>
          </p:cNvSpPr>
          <p:nvPr/>
        </p:nvSpPr>
        <p:spPr>
          <a:xfrm xmlns:a="http://schemas.openxmlformats.org/drawingml/2006/main">
            <a:off x="6553200" y="4714875"/>
            <a:ext cx="506730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23307E"/>
                </a:solidFill>
                <a:latin typeface="Arial"/>
                <a:ea typeface="Arial"/>
                <a:cs typeface="Arial"/>
              </a:defRPr>
            </a:pPr>
            <a:r>
              <a:rPr sz="2175" b="0">
                <a:solidFill>
                  <a:srgbClr val="23307E"/>
                </a:solidFill>
                <a:latin typeface="Arial"/>
                <a:ea typeface="Arial"/>
                <a:cs typeface="Arial"/>
              </a:rPr>
              <a:t>Training, hazard information and a right to refuse dangerous work under the OHS Act.</a:t>
            </a:r>
          </a:p>
        </p:txBody>
      </p:sp>
    </p:spTree>
    <p:extLst>
      <p:ext uri="{BB962C8B-B14F-4D97-AF65-F5344CB8AC3E}">
        <p14:creationId xmlns:p14="http://schemas.microsoft.com/office/powerpoint/2010/main" val="1360217510"/>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PDAC representation and support">
            <a:extLst xmlns:a="http://schemas.openxmlformats.org/drawingml/2006/main">
              <a:ext uri="{FF2B5EF4-FFF2-40B4-BE49-F238E27FC236}">
                <a16:creationId xmlns:a16="http://schemas.microsoft.com/office/drawing/2014/main" id="{502F9153-4B6E-4A66-861D-296F83B9C21D}"/>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23307E"/>
                </a:solidFill>
                <a:latin typeface="Arial"/>
                <a:ea typeface="Arial"/>
                <a:cs typeface="Arial"/>
              </a:defRPr>
            </a:pPr>
            <a:r>
              <a:rPr sz="3600" b="1">
                <a:solidFill>
                  <a:srgbClr val="23307E"/>
                </a:solidFill>
                <a:latin typeface="Arial"/>
                <a:ea typeface="Arial"/>
                <a:cs typeface="Arial"/>
              </a:rPr>
              <a:t>PDAC representation and support</a:t>
            </a:r>
          </a:p>
        </p:txBody>
      </p:sp>
      <p:sp>
        <p:nvSpPr>
          <p:cNvPr id="2" name="">
            <a:extLst xmlns:a="http://schemas.openxmlformats.org/drawingml/2006/main">
              <a:ext uri="{FF2B5EF4-FFF2-40B4-BE49-F238E27FC236}">
                <a16:creationId xmlns:a16="http://schemas.microsoft.com/office/drawing/2014/main" id="{8E1C8574-8B1A-4317-8280-52006389B24F}"/>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3" name="Article 13.5, p. 23. Article 15, pp. 25–30. Contact information, p. 4.">
            <a:extLst xmlns:a="http://schemas.openxmlformats.org/drawingml/2006/main">
              <a:ext uri="{FF2B5EF4-FFF2-40B4-BE49-F238E27FC236}">
                <a16:creationId xmlns:a16="http://schemas.microsoft.com/office/drawing/2014/main" id="{83987657-4E65-464B-9B35-1C07A0DF6ADB}"/>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556080"/>
                </a:solidFill>
                <a:latin typeface="Arial"/>
                <a:ea typeface="Arial"/>
                <a:cs typeface="Arial"/>
              </a:defRPr>
            </a:pPr>
            <a:r>
              <a:rPr sz="975" b="0">
                <a:solidFill>
                  <a:srgbClr val="556080"/>
                </a:solidFill>
                <a:latin typeface="Arial"/>
                <a:ea typeface="Arial"/>
                <a:cs typeface="Arial"/>
              </a:rPr>
              <a:t>Article 13.5, p. 23. Article 15, pp. 25–30. Contact information, p. 4.</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9D1537F4-9DB5-4D84-A9C2-B96DA87551B1}"/>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556080"/>
                </a:solidFill>
                <a:latin typeface="Arial"/>
                <a:ea typeface="Arial"/>
                <a:cs typeface="Arial"/>
              </a:defRPr>
            </a:pPr>
            <a:r>
              <a:rPr sz="900" b="0">
                <a:solidFill>
                  <a:srgbClr val="556080"/>
                </a:solidFill>
                <a:latin typeface="Arial"/>
                <a:ea typeface="Arial"/>
                <a:cs typeface="Arial"/>
              </a:rPr>
              <a:t>Postdoctoral Associates. Highlights only. The collective agreement governs.</a:t>
            </a:r>
          </a:p>
        </p:txBody>
      </p:sp>
      <p:sp>
        <p:nvSpPr>
          <p:cNvPr id="5" name="15">
            <a:extLst xmlns:a="http://schemas.openxmlformats.org/drawingml/2006/main">
              <a:ext uri="{FF2B5EF4-FFF2-40B4-BE49-F238E27FC236}">
                <a16:creationId xmlns:a16="http://schemas.microsoft.com/office/drawing/2014/main" id="{6D5F9E92-58A8-4063-9D6E-2EB510D4EDB1}"/>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8A6500"/>
                </a:solidFill>
                <a:latin typeface="Arial"/>
                <a:ea typeface="Arial"/>
                <a:cs typeface="Arial"/>
              </a:defRPr>
            </a:pPr>
            <a:r>
              <a:rPr sz="1500" b="1">
                <a:solidFill>
                  <a:srgbClr val="8A6500"/>
                </a:solidFill>
                <a:latin typeface="Arial"/>
                <a:ea typeface="Arial"/>
                <a:cs typeface="Arial"/>
              </a:rPr>
              <a:t>15</a:t>
            </a:r>
          </a:p>
        </p:txBody>
      </p:sp>
      <p:sp>
        <p:nvSpPr>
          <p:cNvPr id="6" name="Representation at&#10;disciplinary meetings">
            <a:extLst xmlns:a="http://schemas.openxmlformats.org/drawingml/2006/main">
              <a:ext uri="{FF2B5EF4-FFF2-40B4-BE49-F238E27FC236}">
                <a16:creationId xmlns:a16="http://schemas.microsoft.com/office/drawing/2014/main" id="{0E636860-4B25-4A83-BAF8-252D6E9E54F2}"/>
              </a:ext>
            </a:extLst>
          </p:cNvPr>
          <p:cNvSpPr>
            <a:spLocks xmlns:a="http://schemas.openxmlformats.org/drawingml/2006/main" noGrp="1"/>
          </p:cNvSpPr>
          <p:nvPr/>
        </p:nvSpPr>
        <p:spPr>
          <a:xfrm xmlns:a="http://schemas.openxmlformats.org/drawingml/2006/main">
            <a:off x="609600" y="1638300"/>
            <a:ext cx="108299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00" b="1">
                <a:solidFill>
                  <a:srgbClr val="23307E"/>
                </a:solidFill>
                <a:latin typeface="Arial"/>
                <a:ea typeface="Arial"/>
                <a:cs typeface="Arial"/>
              </a:defRPr>
            </a:pPr>
            <a:r>
              <a:rPr sz="4800" b="1">
                <a:solidFill>
                  <a:srgbClr val="23307E"/>
                </a:solidFill>
                <a:latin typeface="Arial"/>
                <a:ea typeface="Arial"/>
                <a:cs typeface="Arial"/>
              </a:rPr>
              <a:t>Representation at</a:t>
            </a:r>
          </a:p>
          <a:p xmlns:a="http://schemas.openxmlformats.org/drawingml/2006/main">
            <a:pPr algn="l">
              <a:defRPr sz="4800" b="1">
                <a:solidFill>
                  <a:srgbClr val="23307E"/>
                </a:solidFill>
                <a:latin typeface="Arial"/>
                <a:ea typeface="Arial"/>
                <a:cs typeface="Arial"/>
              </a:defRPr>
            </a:pPr>
            <a:r>
              <a:rPr sz="4800" b="1">
                <a:solidFill>
                  <a:srgbClr val="23307E"/>
                </a:solidFill>
                <a:latin typeface="Arial"/>
                <a:ea typeface="Arial"/>
                <a:cs typeface="Arial"/>
              </a:rPr>
              <a:t>disciplinary meetings</a:t>
            </a:r>
          </a:p>
        </p:txBody>
      </p:sp>
      <p:sp>
        <p:nvSpPr>
          <p:cNvPr id="7" name="Including meetings with a reasonable prospect of becoming disciplinary">
            <a:extLst xmlns:a="http://schemas.openxmlformats.org/drawingml/2006/main">
              <a:ext uri="{FF2B5EF4-FFF2-40B4-BE49-F238E27FC236}">
                <a16:creationId xmlns:a16="http://schemas.microsoft.com/office/drawing/2014/main" id="{6BE413C3-B931-4522-AA33-4FA5C5613879}"/>
              </a:ext>
            </a:extLst>
          </p:cNvPr>
          <p:cNvSpPr>
            <a:spLocks xmlns:a="http://schemas.openxmlformats.org/drawingml/2006/main" noGrp="1"/>
          </p:cNvSpPr>
          <p:nvPr/>
        </p:nvSpPr>
        <p:spPr>
          <a:xfrm xmlns:a="http://schemas.openxmlformats.org/drawingml/2006/main">
            <a:off x="609600" y="3362325"/>
            <a:ext cx="103441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23307E"/>
                </a:solidFill>
                <a:latin typeface="Arial"/>
                <a:ea typeface="Arial"/>
                <a:cs typeface="Arial"/>
              </a:defRPr>
            </a:pPr>
            <a:r>
              <a:rPr sz="2475" b="0">
                <a:solidFill>
                  <a:srgbClr val="23307E"/>
                </a:solidFill>
                <a:latin typeface="Arial"/>
                <a:ea typeface="Arial"/>
                <a:cs typeface="Arial"/>
              </a:rPr>
              <a:t>Including meetings with a reasonable prospect of becoming disciplinary.</a:t>
            </a:r>
          </a:p>
        </p:txBody>
      </p:sp>
      <p:sp>
        <p:nvSpPr>
          <p:cNvPr id="8" name="">
            <a:extLst xmlns:a="http://schemas.openxmlformats.org/drawingml/2006/main">
              <a:ext uri="{FF2B5EF4-FFF2-40B4-BE49-F238E27FC236}">
                <a16:creationId xmlns:a16="http://schemas.microsoft.com/office/drawing/2014/main" id="{788342F0-9FFC-459B-8143-C31F5C98C4F8}"/>
              </a:ext>
            </a:extLst>
          </p:cNvPr>
          <p:cNvSpPr>
            <a:spLocks xmlns:a="http://schemas.openxmlformats.org/drawingml/2006/main" noGrp="1"/>
          </p:cNvSpPr>
          <p:nvPr/>
        </p:nvSpPr>
        <p:spPr>
          <a:xfrm xmlns:a="http://schemas.openxmlformats.org/drawingml/2006/main">
            <a:off x="609600" y="4495800"/>
            <a:ext cx="10972800" cy="0"/>
          </a:xfrm>
          <a:prstGeom xmlns:a="http://schemas.openxmlformats.org/drawingml/2006/main" prst="line">
            <a:avLst/>
          </a:prstGeom>
          <a:noFill xmlns:a="http://schemas.openxmlformats.org/drawingml/2006/main"/>
          <a:ln xmlns:a="http://schemas.openxmlformats.org/drawingml/2006/main" w="9525">
            <a:solidFill>
              <a:srgbClr val="D9DDED"/>
            </a:solidFill>
          </a:ln>
        </p:spPr>
      </p:sp>
      <p:sp>
        <p:nvSpPr>
          <p:cNvPr id="9" name="EARLY CONTACT MATTERS">
            <a:extLst xmlns:a="http://schemas.openxmlformats.org/drawingml/2006/main">
              <a:ext uri="{FF2B5EF4-FFF2-40B4-BE49-F238E27FC236}">
                <a16:creationId xmlns:a16="http://schemas.microsoft.com/office/drawing/2014/main" id="{73CCB004-4B8E-454E-A5BE-D780DE13B7DD}"/>
              </a:ext>
            </a:extLst>
          </p:cNvPr>
          <p:cNvSpPr>
            <a:spLocks xmlns:a="http://schemas.openxmlformats.org/drawingml/2006/main" noGrp="1"/>
          </p:cNvSpPr>
          <p:nvPr/>
        </p:nvSpPr>
        <p:spPr>
          <a:xfrm xmlns:a="http://schemas.openxmlformats.org/drawingml/2006/main">
            <a:off x="609600" y="4857750"/>
            <a:ext cx="5476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8A6500"/>
                </a:solidFill>
                <a:latin typeface="Arial"/>
                <a:ea typeface="Arial"/>
                <a:cs typeface="Arial"/>
              </a:defRPr>
            </a:pPr>
            <a:r>
              <a:rPr sz="1650" b="1">
                <a:solidFill>
                  <a:srgbClr val="8A6500"/>
                </a:solidFill>
                <a:latin typeface="Arial"/>
                <a:ea typeface="Arial"/>
                <a:cs typeface="Arial"/>
              </a:rPr>
              <a:t>EARLY CONTACT MATTERS</a:t>
            </a:r>
          </a:p>
        </p:txBody>
      </p:sp>
      <p:sp>
        <p:nvSpPr>
          <p:cNvPr id="10" name="Grievance routes have time limits. Contact PDAC promptly for help with">
            <a:extLst xmlns:a="http://schemas.openxmlformats.org/drawingml/2006/main">
              <a:ext uri="{FF2B5EF4-FFF2-40B4-BE49-F238E27FC236}">
                <a16:creationId xmlns:a16="http://schemas.microsoft.com/office/drawing/2014/main" id="{8F6042F7-F224-4FBD-8978-894E10463879}"/>
              </a:ext>
            </a:extLst>
          </p:cNvPr>
          <p:cNvSpPr>
            <a:spLocks xmlns:a="http://schemas.openxmlformats.org/drawingml/2006/main" noGrp="1"/>
          </p:cNvSpPr>
          <p:nvPr/>
        </p:nvSpPr>
        <p:spPr>
          <a:xfrm xmlns:a="http://schemas.openxmlformats.org/drawingml/2006/main">
            <a:off x="609600" y="5324475"/>
            <a:ext cx="5810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23307E"/>
                </a:solidFill>
                <a:latin typeface="Arial"/>
                <a:ea typeface="Arial"/>
                <a:cs typeface="Arial"/>
              </a:defRPr>
            </a:pPr>
            <a:r>
              <a:rPr sz="1875" b="0">
                <a:solidFill>
                  <a:srgbClr val="23307E"/>
                </a:solidFill>
                <a:latin typeface="Arial"/>
                <a:ea typeface="Arial"/>
                <a:cs typeface="Arial"/>
              </a:rPr>
              <a:t>Grievance routes have time limits. Contact PDAC promptly for help with the right process.</a:t>
            </a:r>
          </a:p>
        </p:txBody>
      </p:sp>
      <p:sp>
        <p:nvSpPr>
          <p:cNvPr id="11" name="labour.relations@&#10;pdacalgary.com">
            <a:extLst xmlns:a="http://schemas.openxmlformats.org/drawingml/2006/main">
              <a:ext uri="{FF2B5EF4-FFF2-40B4-BE49-F238E27FC236}">
                <a16:creationId xmlns:a16="http://schemas.microsoft.com/office/drawing/2014/main" id="{FDDBEEC4-4B91-4889-81B6-AC8268C04CB2}"/>
              </a:ext>
            </a:extLst>
          </p:cNvPr>
          <p:cNvSpPr>
            <a:spLocks xmlns:a="http://schemas.openxmlformats.org/drawingml/2006/main" noGrp="1"/>
          </p:cNvSpPr>
          <p:nvPr/>
        </p:nvSpPr>
        <p:spPr>
          <a:xfrm xmlns:a="http://schemas.openxmlformats.org/drawingml/2006/main">
            <a:off x="7077075" y="4953000"/>
            <a:ext cx="44291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8A6500"/>
                </a:solidFill>
                <a:latin typeface="Arial"/>
                <a:ea typeface="Arial"/>
                <a:cs typeface="Arial"/>
              </a:defRPr>
            </a:pPr>
            <a:r>
              <a:rPr sz="2175" b="1">
                <a:solidFill>
                  <a:srgbClr val="8A6500"/>
                </a:solidFill>
                <a:latin typeface="Arial"/>
                <a:ea typeface="Arial"/>
                <a:cs typeface="Arial"/>
              </a:rPr>
              <a:t>labour.relations@</a:t>
            </a:r>
          </a:p>
          <a:p xmlns:a="http://schemas.openxmlformats.org/drawingml/2006/main">
            <a:pPr algn="l">
              <a:defRPr sz="2175" b="1">
                <a:solidFill>
                  <a:srgbClr val="8A6500"/>
                </a:solidFill>
                <a:latin typeface="Arial"/>
                <a:ea typeface="Arial"/>
                <a:cs typeface="Arial"/>
              </a:defRPr>
            </a:pPr>
            <a:r>
              <a:rPr sz="2175" b="1">
                <a:solidFill>
                  <a:srgbClr val="8A6500"/>
                </a:solidFill>
                <a:latin typeface="Arial"/>
                <a:ea typeface="Arial"/>
                <a:cs typeface="Arial"/>
              </a:rPr>
              <a:t>pdacalgary.com</a:t>
            </a:r>
          </a:p>
        </p:txBody>
      </p:sp>
    </p:spTree>
    <p:extLst>
      <p:ext uri="{BB962C8B-B14F-4D97-AF65-F5344CB8AC3E}">
        <p14:creationId xmlns:p14="http://schemas.microsoft.com/office/powerpoint/2010/main" val="1359461788"/>
      </p:ext>
    </p:extLst>
  </p:cSld>
</p:sld>
</file>

<file path=ppt/slides/slide16.xml><?xml version="1.0" encoding="utf-8"?>
<p:sld xmlns:p="http://schemas.openxmlformats.org/presentationml/2006/main">
  <p:cSld>
    <p:bg>
      <p:bgPr>
        <a:solidFill xmlns:a="http://schemas.openxmlformats.org/drawingml/2006/main">
          <a:srgbClr val="23307E"/>
        </a:solidFill>
      </p:bgPr>
    </p:bg>
    <p:spTree>
      <p:nvGrpSpPr>
        <p:cNvPr id="1" name=""/>
        <p:cNvGrpSpPr/>
        <p:nvPr/>
      </p:nvGrpSpPr>
      <p:grpSpPr>
        <a:xfrm xmlns:a="http://schemas.openxmlformats.org/drawingml/2006/main"/>
      </p:grpSpPr>
      <p:sp>
        <p:nvSpPr>
          <p:cNvPr id="12" name="The full agreement and your contacts">
            <a:extLst xmlns:a="http://schemas.openxmlformats.org/drawingml/2006/main">
              <a:ext uri="{FF2B5EF4-FFF2-40B4-BE49-F238E27FC236}">
                <a16:creationId xmlns:a16="http://schemas.microsoft.com/office/drawing/2014/main" id="{0D986309-5359-4F57-8089-98E75D8FEF61}"/>
              </a:ext>
            </a:extLst>
          </p:cNvPr>
          <p:cNvSpPr>
            <a:spLocks xmlns:a="http://schemas.openxmlformats.org/drawingml/2006/main" noGrp="1"/>
          </p:cNvSpPr>
          <p:nvPr/>
        </p:nvSpPr>
        <p:spPr>
          <a:xfrm xmlns:a="http://schemas.openxmlformats.org/drawingml/2006/main">
            <a:off x="609600" y="4191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FFFFFF"/>
                </a:solidFill>
                <a:latin typeface="Arial"/>
                <a:ea typeface="Arial"/>
                <a:cs typeface="Arial"/>
              </a:defRPr>
            </a:pPr>
            <a:r>
              <a:rPr sz="3600" b="1">
                <a:solidFill>
                  <a:srgbClr val="FFFFFF"/>
                </a:solidFill>
                <a:latin typeface="Arial"/>
                <a:ea typeface="Arial"/>
                <a:cs typeface="Arial"/>
              </a:rPr>
              <a:t>The full agreement and your contacts</a:t>
            </a:r>
          </a:p>
        </p:txBody>
      </p:sp>
      <p:sp>
        <p:nvSpPr>
          <p:cNvPr id="2" name="">
            <a:extLst xmlns:a="http://schemas.openxmlformats.org/drawingml/2006/main">
              <a:ext uri="{FF2B5EF4-FFF2-40B4-BE49-F238E27FC236}">
                <a16:creationId xmlns:a16="http://schemas.microsoft.com/office/drawing/2014/main" id="{9F6A8E83-5AD7-450D-B79B-78607CB1D0B7}"/>
              </a:ext>
            </a:extLst>
          </p:cNvPr>
          <p:cNvSpPr>
            <a:spLocks xmlns:a="http://schemas.openxmlformats.org/drawingml/2006/main" noGrp="1"/>
          </p:cNvSpPr>
          <p:nvPr/>
        </p:nvSpPr>
        <p:spPr>
          <a:xfrm xmlns:a="http://schemas.openxmlformats.org/drawingml/2006/main">
            <a:off x="609600" y="6229350"/>
            <a:ext cx="10972800" cy="0"/>
          </a:xfrm>
          <a:prstGeom xmlns:a="http://schemas.openxmlformats.org/drawingml/2006/main" prst="line">
            <a:avLst/>
          </a:prstGeom>
          <a:noFill xmlns:a="http://schemas.openxmlformats.org/drawingml/2006/main"/>
          <a:ln xmlns:a="http://schemas.openxmlformats.org/drawingml/2006/main" w="9525">
            <a:solidFill>
              <a:srgbClr val="556080"/>
            </a:solidFill>
          </a:ln>
        </p:spPr>
      </p:sp>
      <p:sp>
        <p:nvSpPr>
          <p:cNvPr id="3" name="Contact information, p. 4. Articles 27.1–27.2, p. 36.">
            <a:extLst xmlns:a="http://schemas.openxmlformats.org/drawingml/2006/main">
              <a:ext uri="{FF2B5EF4-FFF2-40B4-BE49-F238E27FC236}">
                <a16:creationId xmlns:a16="http://schemas.microsoft.com/office/drawing/2014/main" id="{0537FAFD-269B-47B6-9321-92E5D3A01610}"/>
              </a:ext>
            </a:extLst>
          </p:cNvPr>
          <p:cNvSpPr>
            <a:spLocks xmlns:a="http://schemas.openxmlformats.org/drawingml/2006/main" noGrp="1"/>
          </p:cNvSpPr>
          <p:nvPr/>
        </p:nvSpPr>
        <p:spPr>
          <a:xfrm xmlns:a="http://schemas.openxmlformats.org/drawingml/2006/main">
            <a:off x="609600" y="6343650"/>
            <a:ext cx="10477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DDE2F4"/>
                </a:solidFill>
                <a:latin typeface="Arial"/>
                <a:ea typeface="Arial"/>
                <a:cs typeface="Arial"/>
              </a:defRPr>
            </a:pPr>
            <a:r>
              <a:rPr sz="975" b="0">
                <a:solidFill>
                  <a:srgbClr val="DDE2F4"/>
                </a:solidFill>
                <a:latin typeface="Arial"/>
                <a:ea typeface="Arial"/>
                <a:cs typeface="Arial"/>
              </a:rPr>
              <a:t>Contact information, p. 4. Articles 27.1–27.2, p. 36.</a:t>
            </a:r>
          </a:p>
        </p:txBody>
      </p:sp>
      <p:sp>
        <p:nvSpPr>
          <p:cNvPr id="4" name="Postdoctoral Associates. Highlights only. The collective agreement gov">
            <a:extLst xmlns:a="http://schemas.openxmlformats.org/drawingml/2006/main">
              <a:ext uri="{FF2B5EF4-FFF2-40B4-BE49-F238E27FC236}">
                <a16:creationId xmlns:a16="http://schemas.microsoft.com/office/drawing/2014/main" id="{DBDC2D02-2759-489F-924F-FED20F639F33}"/>
              </a:ext>
            </a:extLst>
          </p:cNvPr>
          <p:cNvSpPr>
            <a:spLocks xmlns:a="http://schemas.openxmlformats.org/drawingml/2006/main" noGrp="1"/>
          </p:cNvSpPr>
          <p:nvPr/>
        </p:nvSpPr>
        <p:spPr>
          <a:xfrm xmlns:a="http://schemas.openxmlformats.org/drawingml/2006/main">
            <a:off x="609600" y="6562725"/>
            <a:ext cx="102870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00" b="0">
                <a:solidFill>
                  <a:srgbClr val="DDE2F4"/>
                </a:solidFill>
                <a:latin typeface="Arial"/>
                <a:ea typeface="Arial"/>
                <a:cs typeface="Arial"/>
              </a:defRPr>
            </a:pPr>
            <a:r>
              <a:rPr sz="900" b="0">
                <a:solidFill>
                  <a:srgbClr val="DDE2F4"/>
                </a:solidFill>
                <a:latin typeface="Arial"/>
                <a:ea typeface="Arial"/>
                <a:cs typeface="Arial"/>
              </a:rPr>
              <a:t>Postdoctoral Associates. Highlights only. The collective agreement governs.</a:t>
            </a:r>
          </a:p>
        </p:txBody>
      </p:sp>
      <p:sp>
        <p:nvSpPr>
          <p:cNvPr id="5" name="16">
            <a:extLst xmlns:a="http://schemas.openxmlformats.org/drawingml/2006/main">
              <a:ext uri="{FF2B5EF4-FFF2-40B4-BE49-F238E27FC236}">
                <a16:creationId xmlns:a16="http://schemas.microsoft.com/office/drawing/2014/main" id="{5629AED6-957B-4C36-8A74-F5DAA7D13B8B}"/>
              </a:ext>
            </a:extLst>
          </p:cNvPr>
          <p:cNvSpPr>
            <a:spLocks xmlns:a="http://schemas.openxmlformats.org/drawingml/2006/main" noGrp="1"/>
          </p:cNvSpPr>
          <p:nvPr/>
        </p:nvSpPr>
        <p:spPr>
          <a:xfrm xmlns:a="http://schemas.openxmlformats.org/drawingml/2006/main">
            <a:off x="11144250" y="6381750"/>
            <a:ext cx="438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00" b="1">
                <a:solidFill>
                  <a:srgbClr val="FCCB05"/>
                </a:solidFill>
                <a:latin typeface="Arial"/>
                <a:ea typeface="Arial"/>
                <a:cs typeface="Arial"/>
              </a:defRPr>
            </a:pPr>
            <a:r>
              <a:rPr sz="1500" b="1">
                <a:solidFill>
                  <a:srgbClr val="FCCB05"/>
                </a:solidFill>
                <a:latin typeface="Arial"/>
                <a:ea typeface="Arial"/>
                <a:cs typeface="Arial"/>
              </a:rPr>
              <a:t>16</a:t>
            </a:r>
          </a:p>
        </p:txBody>
      </p:sp>
      <p:sp>
        <p:nvSpPr>
          <p:cNvPr id="6" name="WORKPLACE QUESTIONS &amp; REPRESENTATION">
            <a:extLst xmlns:a="http://schemas.openxmlformats.org/drawingml/2006/main">
              <a:ext uri="{FF2B5EF4-FFF2-40B4-BE49-F238E27FC236}">
                <a16:creationId xmlns:a16="http://schemas.microsoft.com/office/drawing/2014/main" id="{37891566-7CAD-42DA-BE0F-0B21B5A4614A}"/>
              </a:ext>
            </a:extLst>
          </p:cNvPr>
          <p:cNvSpPr>
            <a:spLocks xmlns:a="http://schemas.openxmlformats.org/drawingml/2006/main" noGrp="1"/>
          </p:cNvSpPr>
          <p:nvPr/>
        </p:nvSpPr>
        <p:spPr>
          <a:xfrm xmlns:a="http://schemas.openxmlformats.org/drawingml/2006/main">
            <a:off x="609600" y="1704975"/>
            <a:ext cx="106489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FCCB05"/>
                </a:solidFill>
                <a:latin typeface="Arial"/>
                <a:ea typeface="Arial"/>
                <a:cs typeface="Arial"/>
              </a:defRPr>
            </a:pPr>
            <a:r>
              <a:rPr sz="1650" b="1">
                <a:solidFill>
                  <a:srgbClr val="FCCB05"/>
                </a:solidFill>
                <a:latin typeface="Arial"/>
                <a:ea typeface="Arial"/>
                <a:cs typeface="Arial"/>
              </a:rPr>
              <a:t>WORKPLACE QUESTIONS &amp; REPRESENTATION</a:t>
            </a:r>
          </a:p>
        </p:txBody>
      </p:sp>
      <p:sp>
        <p:nvSpPr>
          <p:cNvPr id="7" name="labour.relations@pdacalgary.com">
            <a:extLst xmlns:a="http://schemas.openxmlformats.org/drawingml/2006/main">
              <a:ext uri="{FF2B5EF4-FFF2-40B4-BE49-F238E27FC236}">
                <a16:creationId xmlns:a16="http://schemas.microsoft.com/office/drawing/2014/main" id="{9DEF2D01-447D-456D-A4F4-10D845972508}"/>
              </a:ext>
            </a:extLst>
          </p:cNvPr>
          <p:cNvSpPr>
            <a:spLocks xmlns:a="http://schemas.openxmlformats.org/drawingml/2006/main" noGrp="1"/>
          </p:cNvSpPr>
          <p:nvPr/>
        </p:nvSpPr>
        <p:spPr>
          <a:xfrm xmlns:a="http://schemas.openxmlformats.org/drawingml/2006/main">
            <a:off x="609600" y="2124075"/>
            <a:ext cx="109728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FFFFFF"/>
                </a:solidFill>
                <a:latin typeface="Arial"/>
                <a:ea typeface="Arial"/>
                <a:cs typeface="Arial"/>
              </a:defRPr>
            </a:pPr>
            <a:r>
              <a:rPr sz="3375" b="1">
                <a:solidFill>
                  <a:srgbClr val="FFFFFF"/>
                </a:solidFill>
                <a:latin typeface="Arial"/>
                <a:ea typeface="Arial"/>
                <a:cs typeface="Arial"/>
              </a:rPr>
              <a:t>labour.relations@pdacalgary.com</a:t>
            </a:r>
          </a:p>
        </p:txBody>
      </p:sp>
      <p:sp>
        <p:nvSpPr>
          <p:cNvPr id="8" name="APPOINTMENTS &amp; NEW HIRES">
            <a:extLst xmlns:a="http://schemas.openxmlformats.org/drawingml/2006/main">
              <a:ext uri="{FF2B5EF4-FFF2-40B4-BE49-F238E27FC236}">
                <a16:creationId xmlns:a16="http://schemas.microsoft.com/office/drawing/2014/main" id="{1A02249E-89FD-46BD-9811-94B704F28540}"/>
              </a:ext>
            </a:extLst>
          </p:cNvPr>
          <p:cNvSpPr>
            <a:spLocks xmlns:a="http://schemas.openxmlformats.org/drawingml/2006/main" noGrp="1"/>
          </p:cNvSpPr>
          <p:nvPr/>
        </p:nvSpPr>
        <p:spPr>
          <a:xfrm xmlns:a="http://schemas.openxmlformats.org/drawingml/2006/main">
            <a:off x="609600" y="3257550"/>
            <a:ext cx="106489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FCCB05"/>
                </a:solidFill>
                <a:latin typeface="Arial"/>
                <a:ea typeface="Arial"/>
                <a:cs typeface="Arial"/>
              </a:defRPr>
            </a:pPr>
            <a:r>
              <a:rPr sz="1650" b="1">
                <a:solidFill>
                  <a:srgbClr val="FCCB05"/>
                </a:solidFill>
                <a:latin typeface="Arial"/>
                <a:ea typeface="Arial"/>
                <a:cs typeface="Arial"/>
              </a:rPr>
              <a:t>APPOINTMENTS &amp; NEW HIRES</a:t>
            </a:r>
          </a:p>
        </p:txBody>
      </p:sp>
      <p:sp>
        <p:nvSpPr>
          <p:cNvPr id="9" name="postdoc@ucalgary.ca">
            <a:extLst xmlns:a="http://schemas.openxmlformats.org/drawingml/2006/main">
              <a:ext uri="{FF2B5EF4-FFF2-40B4-BE49-F238E27FC236}">
                <a16:creationId xmlns:a16="http://schemas.microsoft.com/office/drawing/2014/main" id="{E3CB5A22-6A56-4E3A-A7C3-A0153245385B}"/>
              </a:ext>
            </a:extLst>
          </p:cNvPr>
          <p:cNvSpPr>
            <a:spLocks xmlns:a="http://schemas.openxmlformats.org/drawingml/2006/main" noGrp="1"/>
          </p:cNvSpPr>
          <p:nvPr/>
        </p:nvSpPr>
        <p:spPr>
          <a:xfrm xmlns:a="http://schemas.openxmlformats.org/drawingml/2006/main">
            <a:off x="609600" y="3676650"/>
            <a:ext cx="109728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FFFFFF"/>
                </a:solidFill>
                <a:latin typeface="Arial"/>
                <a:ea typeface="Arial"/>
                <a:cs typeface="Arial"/>
              </a:defRPr>
            </a:pPr>
            <a:r>
              <a:rPr sz="3375" b="1">
                <a:solidFill>
                  <a:srgbClr val="FFFFFF"/>
                </a:solidFill>
                <a:latin typeface="Arial"/>
                <a:ea typeface="Arial"/>
                <a:cs typeface="Arial"/>
              </a:rPr>
              <a:t>postdoc@ucalgary.ca</a:t>
            </a:r>
          </a:p>
        </p:txBody>
      </p:sp>
      <p:sp>
        <p:nvSpPr>
          <p:cNvPr id="10" name="Read the complete collective agreement">
            <a:extLst xmlns:a="http://schemas.openxmlformats.org/drawingml/2006/main">
              <a:ext uri="{FF2B5EF4-FFF2-40B4-BE49-F238E27FC236}">
                <a16:creationId xmlns:a16="http://schemas.microsoft.com/office/drawing/2014/main" id="{36956C42-15BC-4F38-9F7C-EDFC20F3382F}"/>
              </a:ext>
            </a:extLst>
          </p:cNvPr>
          <p:cNvSpPr>
            <a:spLocks xmlns:a="http://schemas.openxmlformats.org/drawingml/2006/main" noGrp="1"/>
          </p:cNvSpPr>
          <p:nvPr/>
        </p:nvSpPr>
        <p:spPr>
          <a:xfrm xmlns:a="http://schemas.openxmlformats.org/drawingml/2006/main">
            <a:off x="609600" y="4972050"/>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000" b="1">
                <a:solidFill>
                  <a:srgbClr val="FCCB05"/>
                </a:solidFill>
                <a:latin typeface="Arial"/>
                <a:ea typeface="Arial"/>
                <a:cs typeface="Arial"/>
              </a:defRPr>
            </a:pPr>
            <a:r>
              <a:rPr sz="3000" b="1">
                <a:solidFill>
                  <a:srgbClr val="FCCB05"/>
                </a:solidFill>
                <a:latin typeface="Arial"/>
                <a:ea typeface="Arial"/>
                <a:cs typeface="Arial"/>
                <a:hlinkClick xmlns:r="http://schemas.openxmlformats.org/officeDocument/2006/relationships" r:id="Racb6c29cccb54de9"/>
              </a:rPr>
              <a:t>Read the complete collective agreement</a:t>
            </a:r>
          </a:p>
        </p:txBody>
      </p:sp>
      <p:sp>
        <p:nvSpPr>
          <p:cNvPr id="11" name="Keep a copy with your appointment letter.">
            <a:extLst xmlns:a="http://schemas.openxmlformats.org/drawingml/2006/main">
              <a:ext uri="{FF2B5EF4-FFF2-40B4-BE49-F238E27FC236}">
                <a16:creationId xmlns:a16="http://schemas.microsoft.com/office/drawing/2014/main" id="{80DF085E-F004-4CEF-BB02-E6A4AD54D61B}"/>
              </a:ext>
            </a:extLst>
          </p:cNvPr>
          <p:cNvSpPr>
            <a:spLocks xmlns:a="http://schemas.openxmlformats.org/drawingml/2006/main" noGrp="1"/>
          </p:cNvSpPr>
          <p:nvPr/>
        </p:nvSpPr>
        <p:spPr>
          <a:xfrm xmlns:a="http://schemas.openxmlformats.org/drawingml/2006/main">
            <a:off x="609600" y="5715000"/>
            <a:ext cx="10810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DDE2F4"/>
                </a:solidFill>
                <a:latin typeface="Arial"/>
                <a:ea typeface="Arial"/>
                <a:cs typeface="Arial"/>
              </a:defRPr>
            </a:pPr>
            <a:r>
              <a:rPr sz="1800" b="0">
                <a:solidFill>
                  <a:srgbClr val="DDE2F4"/>
                </a:solidFill>
                <a:latin typeface="Arial"/>
                <a:ea typeface="Arial"/>
                <a:cs typeface="Arial"/>
              </a:rPr>
              <a:t>Keep a copy with your appointment letter.</a:t>
            </a:r>
          </a:p>
        </p:txBody>
      </p:sp>
    </p:spTree>
    <p:extLst>
      <p:ext uri="{BB962C8B-B14F-4D97-AF65-F5344CB8AC3E}">
        <p14:creationId xmlns:p14="http://schemas.microsoft.com/office/powerpoint/2010/main" val="146789088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2026-09-12T00:25:28.4290000Z</dcterms:created>
  <dcterms:modified xsi:type="dcterms:W3CDTF">2026-09-12T00:25:28.4300000Z</dcterms:modified>
</coreProperties>
</file>