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34"/>
  </p:notesMasterIdLst>
  <p:sldIdLst>
    <p:sldId id="256" r:id="rId3"/>
    <p:sldId id="257" r:id="rId4"/>
    <p:sldId id="287" r:id="rId5"/>
    <p:sldId id="259" r:id="rId6"/>
    <p:sldId id="260" r:id="rId7"/>
    <p:sldId id="261" r:id="rId8"/>
    <p:sldId id="262" r:id="rId9"/>
    <p:sldId id="263" r:id="rId10"/>
    <p:sldId id="264" r:id="rId11"/>
    <p:sldId id="265" r:id="rId12"/>
    <p:sldId id="266" r:id="rId13"/>
    <p:sldId id="267" r:id="rId14"/>
    <p:sldId id="268" r:id="rId15"/>
    <p:sldId id="28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Nunito" pitchFamily="2" charset="77"/>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78">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Af6GbxsoSGQRWTQyeU4hzPdzV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8207-4D97-4938-8E26-573964BFE66D}">
  <a:tblStyle styleId="{70F18207-4D97-4938-8E26-573964BFE66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7E6E7"/>
          </a:solidFill>
        </a:fill>
      </a:tcStyle>
    </a:wholeTbl>
    <a:band1H>
      <a:tcTxStyle/>
      <a:tcStyle>
        <a:tcBdr/>
        <a:fill>
          <a:solidFill>
            <a:srgbClr val="F0CACB"/>
          </a:solidFill>
        </a:fill>
      </a:tcStyle>
    </a:band1H>
    <a:band2H>
      <a:tcTxStyle/>
      <a:tcStyle>
        <a:tcBdr/>
      </a:tcStyle>
    </a:band2H>
    <a:band1V>
      <a:tcTxStyle/>
      <a:tcStyle>
        <a:tcBdr/>
        <a:fill>
          <a:solidFill>
            <a:srgbClr val="F0CAC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F2A5667-C191-42D3-A820-BEA77CC79A04}" styleName="Table_1">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6"/>
  </p:normalViewPr>
  <p:slideViewPr>
    <p:cSldViewPr snapToGrid="0">
      <p:cViewPr varScale="1">
        <p:scale>
          <a:sx n="105" d="100"/>
          <a:sy n="105" d="100"/>
        </p:scale>
        <p:origin x="1840" y="176"/>
      </p:cViewPr>
      <p:guideLst>
        <p:guide orient="horz" pos="417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8b53c1911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78b53c1911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78b53c1911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2"/>
          <p:cNvSpPr txBox="1">
            <a:spLocks noGrp="1"/>
          </p:cNvSpPr>
          <p:nvPr>
            <p:ph type="ctrTitle"/>
          </p:nvPr>
        </p:nvSpPr>
        <p:spPr>
          <a:xfrm>
            <a:off x="444843" y="321276"/>
            <a:ext cx="6357551" cy="2156898"/>
          </a:xfrm>
          <a:prstGeom prst="rect">
            <a:avLst/>
          </a:prstGeom>
          <a:noFill/>
          <a:ln>
            <a:noFill/>
          </a:ln>
        </p:spPr>
        <p:txBody>
          <a:bodyPr spcFirstLastPara="1" wrap="square" lIns="91425" tIns="45700" rIns="91425" bIns="45700" anchor="b" anchorCtr="0">
            <a:noAutofit/>
          </a:bodyPr>
          <a:lstStyle>
            <a:lvl1pPr marR="0" lvl="0" algn="l" rtl="0">
              <a:lnSpc>
                <a:spcPct val="104545"/>
              </a:lnSpc>
              <a:spcBef>
                <a:spcPts val="0"/>
              </a:spcBef>
              <a:spcAft>
                <a:spcPts val="0"/>
              </a:spcAft>
              <a:buClr>
                <a:schemeClr val="accent1"/>
              </a:buClr>
              <a:buSzPts val="4400"/>
              <a:buFont typeface="Calibri"/>
              <a:buNone/>
              <a:defRPr sz="44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2"/>
          <p:cNvSpPr txBox="1">
            <a:spLocks noGrp="1"/>
          </p:cNvSpPr>
          <p:nvPr>
            <p:ph type="subTitle" idx="1"/>
          </p:nvPr>
        </p:nvSpPr>
        <p:spPr>
          <a:xfrm>
            <a:off x="444843" y="2490530"/>
            <a:ext cx="6357551" cy="728405"/>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body" idx="2"/>
          </p:nvPr>
        </p:nvSpPr>
        <p:spPr>
          <a:xfrm>
            <a:off x="444844" y="3231291"/>
            <a:ext cx="5097162" cy="120261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12500"/>
              </a:lnSpc>
              <a:spcBef>
                <a:spcPts val="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body" idx="3"/>
          </p:nvPr>
        </p:nvSpPr>
        <p:spPr>
          <a:xfrm>
            <a:off x="444843" y="4446262"/>
            <a:ext cx="2755557" cy="52187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0"/>
              </a:spcBef>
              <a:spcAft>
                <a:spcPts val="0"/>
              </a:spcAft>
              <a:buClr>
                <a:schemeClr val="accent3"/>
              </a:buClr>
              <a:buSzPts val="1200"/>
              <a:buFont typeface="Arial"/>
              <a:buNone/>
              <a:defRPr sz="12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9"/>
        <p:cNvGrpSpPr/>
        <p:nvPr/>
      </p:nvGrpSpPr>
      <p:grpSpPr>
        <a:xfrm>
          <a:off x="0" y="0"/>
          <a:ext cx="0" cy="0"/>
          <a:chOff x="0" y="0"/>
          <a:chExt cx="0" cy="0"/>
        </a:xfrm>
      </p:grpSpPr>
      <p:sp>
        <p:nvSpPr>
          <p:cNvPr id="70" name="Google Shape;70;p42"/>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42"/>
          <p:cNvSpPr/>
          <p:nvPr/>
        </p:nvSpPr>
        <p:spPr>
          <a:xfrm>
            <a:off x="31" y="3766000"/>
            <a:ext cx="7370400" cy="3092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42"/>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42"/>
          <p:cNvSpPr txBox="1">
            <a:spLocks noGrp="1"/>
          </p:cNvSpPr>
          <p:nvPr>
            <p:ph type="title"/>
          </p:nvPr>
        </p:nvSpPr>
        <p:spPr>
          <a:xfrm>
            <a:off x="819150" y="1127467"/>
            <a:ext cx="7505700" cy="127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4" name="Google Shape;74;p42"/>
          <p:cNvSpPr txBox="1">
            <a:spLocks noGrp="1"/>
          </p:cNvSpPr>
          <p:nvPr>
            <p:ph type="sldNum" idx="12"/>
          </p:nvPr>
        </p:nvSpPr>
        <p:spPr>
          <a:xfrm>
            <a:off x="8390734" y="6058224"/>
            <a:ext cx="5487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000"/>
              <a:buFont typeface="Nunito"/>
              <a:buNone/>
              <a:defRPr sz="1000" b="0" i="0" u="none" strike="noStrike" cap="none">
                <a:solidFill>
                  <a:schemeClr val="dk2"/>
                </a:solidFill>
                <a:latin typeface="Nunito"/>
                <a:ea typeface="Nunito"/>
                <a:cs typeface="Nunito"/>
                <a:sym typeface="Nunito"/>
              </a:defRPr>
            </a:lvl1pPr>
            <a:lvl2pPr marL="0" lvl="1" indent="0" algn="r">
              <a:buClr>
                <a:schemeClr val="dk2"/>
              </a:buClr>
              <a:buSzPts val="1000"/>
              <a:buFont typeface="Nunito"/>
              <a:buNone/>
              <a:defRPr sz="1000" b="0" i="0" u="none" strike="noStrike" cap="none">
                <a:solidFill>
                  <a:schemeClr val="dk2"/>
                </a:solidFill>
                <a:latin typeface="Nunito"/>
                <a:ea typeface="Nunito"/>
                <a:cs typeface="Nunito"/>
                <a:sym typeface="Nunito"/>
              </a:defRPr>
            </a:lvl2pPr>
            <a:lvl3pPr marL="0" lvl="2" indent="0" algn="r">
              <a:buClr>
                <a:schemeClr val="dk2"/>
              </a:buClr>
              <a:buSzPts val="1000"/>
              <a:buFont typeface="Nunito"/>
              <a:buNone/>
              <a:defRPr sz="1000" b="0" i="0" u="none" strike="noStrike" cap="none">
                <a:solidFill>
                  <a:schemeClr val="dk2"/>
                </a:solidFill>
                <a:latin typeface="Nunito"/>
                <a:ea typeface="Nunito"/>
                <a:cs typeface="Nunito"/>
                <a:sym typeface="Nunito"/>
              </a:defRPr>
            </a:lvl3pPr>
            <a:lvl4pPr marL="0" lvl="3" indent="0" algn="r">
              <a:buClr>
                <a:schemeClr val="dk2"/>
              </a:buClr>
              <a:buSzPts val="1000"/>
              <a:buFont typeface="Nunito"/>
              <a:buNone/>
              <a:defRPr sz="1000" b="0" i="0" u="none" strike="noStrike" cap="none">
                <a:solidFill>
                  <a:schemeClr val="dk2"/>
                </a:solidFill>
                <a:latin typeface="Nunito"/>
                <a:ea typeface="Nunito"/>
                <a:cs typeface="Nunito"/>
                <a:sym typeface="Nunito"/>
              </a:defRPr>
            </a:lvl4pPr>
            <a:lvl5pPr marL="0" lvl="4" indent="0" algn="r">
              <a:buClr>
                <a:schemeClr val="dk2"/>
              </a:buClr>
              <a:buSzPts val="1000"/>
              <a:buFont typeface="Nunito"/>
              <a:buNone/>
              <a:defRPr sz="1000" b="0" i="0" u="none" strike="noStrike" cap="none">
                <a:solidFill>
                  <a:schemeClr val="dk2"/>
                </a:solidFill>
                <a:latin typeface="Nunito"/>
                <a:ea typeface="Nunito"/>
                <a:cs typeface="Nunito"/>
                <a:sym typeface="Nunito"/>
              </a:defRPr>
            </a:lvl5pPr>
            <a:lvl6pPr marL="0" lvl="5" indent="0" algn="r">
              <a:buClr>
                <a:schemeClr val="dk2"/>
              </a:buClr>
              <a:buSzPts val="1000"/>
              <a:buFont typeface="Nunito"/>
              <a:buNone/>
              <a:defRPr sz="1000" b="0" i="0" u="none" strike="noStrike" cap="none">
                <a:solidFill>
                  <a:schemeClr val="dk2"/>
                </a:solidFill>
                <a:latin typeface="Nunito"/>
                <a:ea typeface="Nunito"/>
                <a:cs typeface="Nunito"/>
                <a:sym typeface="Nunito"/>
              </a:defRPr>
            </a:lvl6pPr>
            <a:lvl7pPr marL="0" lvl="6" indent="0" algn="r">
              <a:buClr>
                <a:schemeClr val="dk2"/>
              </a:buClr>
              <a:buSzPts val="1000"/>
              <a:buFont typeface="Nunito"/>
              <a:buNone/>
              <a:defRPr sz="1000" b="0" i="0" u="none" strike="noStrike" cap="none">
                <a:solidFill>
                  <a:schemeClr val="dk2"/>
                </a:solidFill>
                <a:latin typeface="Nunito"/>
                <a:ea typeface="Nunito"/>
                <a:cs typeface="Nunito"/>
                <a:sym typeface="Nunito"/>
              </a:defRPr>
            </a:lvl7pPr>
            <a:lvl8pPr marL="0" lvl="7" indent="0" algn="r">
              <a:buClr>
                <a:schemeClr val="dk2"/>
              </a:buClr>
              <a:buSzPts val="1000"/>
              <a:buFont typeface="Nunito"/>
              <a:buNone/>
              <a:defRPr sz="1000" b="0" i="0" u="none" strike="noStrike" cap="none">
                <a:solidFill>
                  <a:schemeClr val="dk2"/>
                </a:solidFill>
                <a:latin typeface="Nunito"/>
                <a:ea typeface="Nunito"/>
                <a:cs typeface="Nunito"/>
                <a:sym typeface="Nunito"/>
              </a:defRPr>
            </a:lvl8pPr>
            <a:lvl9pPr marL="0" lvl="8" indent="0" algn="r">
              <a:buClr>
                <a:schemeClr val="dk2"/>
              </a:buClr>
              <a:buSzPts val="1000"/>
              <a:buFont typeface="Nunito"/>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5"/>
        <p:cNvGrpSpPr/>
        <p:nvPr/>
      </p:nvGrpSpPr>
      <p:grpSpPr>
        <a:xfrm>
          <a:off x="0" y="0"/>
          <a:ext cx="0" cy="0"/>
          <a:chOff x="0" y="0"/>
          <a:chExt cx="0" cy="0"/>
        </a:xfrm>
      </p:grpSpPr>
      <p:sp>
        <p:nvSpPr>
          <p:cNvPr id="76" name="Google Shape;76;p43"/>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43"/>
          <p:cNvSpPr/>
          <p:nvPr/>
        </p:nvSpPr>
        <p:spPr>
          <a:xfrm>
            <a:off x="31" y="3766000"/>
            <a:ext cx="7370400" cy="30920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43"/>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43"/>
          <p:cNvSpPr txBox="1">
            <a:spLocks noGrp="1"/>
          </p:cNvSpPr>
          <p:nvPr>
            <p:ph type="title"/>
          </p:nvPr>
        </p:nvSpPr>
        <p:spPr>
          <a:xfrm>
            <a:off x="819150" y="1127467"/>
            <a:ext cx="3709200" cy="184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80" name="Google Shape;80;p43"/>
          <p:cNvSpPr txBox="1">
            <a:spLocks noGrp="1"/>
          </p:cNvSpPr>
          <p:nvPr>
            <p:ph type="body" idx="1"/>
          </p:nvPr>
        </p:nvSpPr>
        <p:spPr>
          <a:xfrm>
            <a:off x="830700" y="3092067"/>
            <a:ext cx="3709200" cy="28264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81" name="Google Shape;81;p43"/>
          <p:cNvSpPr txBox="1">
            <a:spLocks noGrp="1"/>
          </p:cNvSpPr>
          <p:nvPr>
            <p:ph type="sldNum" idx="12"/>
          </p:nvPr>
        </p:nvSpPr>
        <p:spPr>
          <a:xfrm>
            <a:off x="8390734" y="6058224"/>
            <a:ext cx="5487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000"/>
              <a:buFont typeface="Nunito"/>
              <a:buNone/>
              <a:defRPr sz="1000" b="0" i="0" u="none" strike="noStrike" cap="none">
                <a:solidFill>
                  <a:schemeClr val="dk2"/>
                </a:solidFill>
                <a:latin typeface="Nunito"/>
                <a:ea typeface="Nunito"/>
                <a:cs typeface="Nunito"/>
                <a:sym typeface="Nunito"/>
              </a:defRPr>
            </a:lvl1pPr>
            <a:lvl2pPr marL="0" lvl="1" indent="0" algn="r">
              <a:buClr>
                <a:schemeClr val="dk2"/>
              </a:buClr>
              <a:buSzPts val="1000"/>
              <a:buFont typeface="Nunito"/>
              <a:buNone/>
              <a:defRPr sz="1000" b="0" i="0" u="none" strike="noStrike" cap="none">
                <a:solidFill>
                  <a:schemeClr val="dk2"/>
                </a:solidFill>
                <a:latin typeface="Nunito"/>
                <a:ea typeface="Nunito"/>
                <a:cs typeface="Nunito"/>
                <a:sym typeface="Nunito"/>
              </a:defRPr>
            </a:lvl2pPr>
            <a:lvl3pPr marL="0" lvl="2" indent="0" algn="r">
              <a:buClr>
                <a:schemeClr val="dk2"/>
              </a:buClr>
              <a:buSzPts val="1000"/>
              <a:buFont typeface="Nunito"/>
              <a:buNone/>
              <a:defRPr sz="1000" b="0" i="0" u="none" strike="noStrike" cap="none">
                <a:solidFill>
                  <a:schemeClr val="dk2"/>
                </a:solidFill>
                <a:latin typeface="Nunito"/>
                <a:ea typeface="Nunito"/>
                <a:cs typeface="Nunito"/>
                <a:sym typeface="Nunito"/>
              </a:defRPr>
            </a:lvl3pPr>
            <a:lvl4pPr marL="0" lvl="3" indent="0" algn="r">
              <a:buClr>
                <a:schemeClr val="dk2"/>
              </a:buClr>
              <a:buSzPts val="1000"/>
              <a:buFont typeface="Nunito"/>
              <a:buNone/>
              <a:defRPr sz="1000" b="0" i="0" u="none" strike="noStrike" cap="none">
                <a:solidFill>
                  <a:schemeClr val="dk2"/>
                </a:solidFill>
                <a:latin typeface="Nunito"/>
                <a:ea typeface="Nunito"/>
                <a:cs typeface="Nunito"/>
                <a:sym typeface="Nunito"/>
              </a:defRPr>
            </a:lvl4pPr>
            <a:lvl5pPr marL="0" lvl="4" indent="0" algn="r">
              <a:buClr>
                <a:schemeClr val="dk2"/>
              </a:buClr>
              <a:buSzPts val="1000"/>
              <a:buFont typeface="Nunito"/>
              <a:buNone/>
              <a:defRPr sz="1000" b="0" i="0" u="none" strike="noStrike" cap="none">
                <a:solidFill>
                  <a:schemeClr val="dk2"/>
                </a:solidFill>
                <a:latin typeface="Nunito"/>
                <a:ea typeface="Nunito"/>
                <a:cs typeface="Nunito"/>
                <a:sym typeface="Nunito"/>
              </a:defRPr>
            </a:lvl5pPr>
            <a:lvl6pPr marL="0" lvl="5" indent="0" algn="r">
              <a:buClr>
                <a:schemeClr val="dk2"/>
              </a:buClr>
              <a:buSzPts val="1000"/>
              <a:buFont typeface="Nunito"/>
              <a:buNone/>
              <a:defRPr sz="1000" b="0" i="0" u="none" strike="noStrike" cap="none">
                <a:solidFill>
                  <a:schemeClr val="dk2"/>
                </a:solidFill>
                <a:latin typeface="Nunito"/>
                <a:ea typeface="Nunito"/>
                <a:cs typeface="Nunito"/>
                <a:sym typeface="Nunito"/>
              </a:defRPr>
            </a:lvl6pPr>
            <a:lvl7pPr marL="0" lvl="6" indent="0" algn="r">
              <a:buClr>
                <a:schemeClr val="dk2"/>
              </a:buClr>
              <a:buSzPts val="1000"/>
              <a:buFont typeface="Nunito"/>
              <a:buNone/>
              <a:defRPr sz="1000" b="0" i="0" u="none" strike="noStrike" cap="none">
                <a:solidFill>
                  <a:schemeClr val="dk2"/>
                </a:solidFill>
                <a:latin typeface="Nunito"/>
                <a:ea typeface="Nunito"/>
                <a:cs typeface="Nunito"/>
                <a:sym typeface="Nunito"/>
              </a:defRPr>
            </a:lvl7pPr>
            <a:lvl8pPr marL="0" lvl="7" indent="0" algn="r">
              <a:buClr>
                <a:schemeClr val="dk2"/>
              </a:buClr>
              <a:buSzPts val="1000"/>
              <a:buFont typeface="Nunito"/>
              <a:buNone/>
              <a:defRPr sz="1000" b="0" i="0" u="none" strike="noStrike" cap="none">
                <a:solidFill>
                  <a:schemeClr val="dk2"/>
                </a:solidFill>
                <a:latin typeface="Nunito"/>
                <a:ea typeface="Nunito"/>
                <a:cs typeface="Nunito"/>
                <a:sym typeface="Nunito"/>
              </a:defRPr>
            </a:lvl8pPr>
            <a:lvl9pPr marL="0" lvl="8" indent="0" algn="r">
              <a:buClr>
                <a:schemeClr val="dk2"/>
              </a:buClr>
              <a:buSzPts val="1000"/>
              <a:buFont typeface="Nunito"/>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82"/>
        <p:cNvGrpSpPr/>
        <p:nvPr/>
      </p:nvGrpSpPr>
      <p:grpSpPr>
        <a:xfrm>
          <a:off x="0" y="0"/>
          <a:ext cx="0" cy="0"/>
          <a:chOff x="0" y="0"/>
          <a:chExt cx="0" cy="0"/>
        </a:xfrm>
      </p:grpSpPr>
      <p:sp>
        <p:nvSpPr>
          <p:cNvPr id="83" name="Google Shape;83;p44"/>
          <p:cNvSpPr/>
          <p:nvPr/>
        </p:nvSpPr>
        <p:spPr>
          <a:xfrm>
            <a:off x="0" y="3764192"/>
            <a:ext cx="7369200" cy="3089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44"/>
          <p:cNvSpPr/>
          <p:nvPr/>
        </p:nvSpPr>
        <p:spPr>
          <a:xfrm flipH="1">
            <a:off x="3583210" y="2072151"/>
            <a:ext cx="5560500" cy="4786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85" name="Google Shape;85;p44"/>
          <p:cNvGrpSpPr/>
          <p:nvPr/>
        </p:nvGrpSpPr>
        <p:grpSpPr>
          <a:xfrm>
            <a:off x="255992" y="-158"/>
            <a:ext cx="2251347" cy="1391211"/>
            <a:chOff x="3961956" y="4383950"/>
            <a:chExt cx="1160548" cy="548700"/>
          </a:xfrm>
        </p:grpSpPr>
        <p:sp>
          <p:nvSpPr>
            <p:cNvPr id="86" name="Google Shape;86;p44"/>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44"/>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44"/>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89" name="Google Shape;89;p44"/>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90" name="Google Shape;90;p44"/>
          <p:cNvGrpSpPr/>
          <p:nvPr/>
        </p:nvGrpSpPr>
        <p:grpSpPr>
          <a:xfrm>
            <a:off x="34934" y="6029500"/>
            <a:ext cx="1593306" cy="822763"/>
            <a:chOff x="6917201" y="0"/>
            <a:chExt cx="2227777" cy="863400"/>
          </a:xfrm>
        </p:grpSpPr>
        <p:sp>
          <p:nvSpPr>
            <p:cNvPr id="91" name="Google Shape;91;p44"/>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44"/>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44"/>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94" name="Google Shape;94;p44"/>
          <p:cNvGrpSpPr/>
          <p:nvPr/>
        </p:nvGrpSpPr>
        <p:grpSpPr>
          <a:xfrm>
            <a:off x="5886354" y="1657"/>
            <a:ext cx="3257454" cy="1682019"/>
            <a:chOff x="6917201" y="0"/>
            <a:chExt cx="2227777" cy="863400"/>
          </a:xfrm>
        </p:grpSpPr>
        <p:sp>
          <p:nvSpPr>
            <p:cNvPr id="95" name="Google Shape;95;p44"/>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44"/>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44"/>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98" name="Google Shape;98;p44"/>
          <p:cNvSpPr txBox="1">
            <a:spLocks noGrp="1"/>
          </p:cNvSpPr>
          <p:nvPr>
            <p:ph type="title"/>
          </p:nvPr>
        </p:nvSpPr>
        <p:spPr>
          <a:xfrm>
            <a:off x="1393929" y="1734861"/>
            <a:ext cx="6366900" cy="3385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99" name="Google Shape;99;p44"/>
          <p:cNvSpPr txBox="1">
            <a:spLocks noGrp="1"/>
          </p:cNvSpPr>
          <p:nvPr>
            <p:ph type="sldNum" idx="12"/>
          </p:nvPr>
        </p:nvSpPr>
        <p:spPr>
          <a:xfrm>
            <a:off x="8390734" y="6058224"/>
            <a:ext cx="5487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000"/>
              <a:buFont typeface="Nunito"/>
              <a:buNone/>
              <a:defRPr sz="1000" b="0" i="0" u="none" strike="noStrike" cap="none">
                <a:solidFill>
                  <a:schemeClr val="dk2"/>
                </a:solidFill>
                <a:latin typeface="Nunito"/>
                <a:ea typeface="Nunito"/>
                <a:cs typeface="Nunito"/>
                <a:sym typeface="Nunito"/>
              </a:defRPr>
            </a:lvl1pPr>
            <a:lvl2pPr marL="0" lvl="1" indent="0" algn="r">
              <a:buClr>
                <a:schemeClr val="dk2"/>
              </a:buClr>
              <a:buSzPts val="1000"/>
              <a:buFont typeface="Nunito"/>
              <a:buNone/>
              <a:defRPr sz="1000" b="0" i="0" u="none" strike="noStrike" cap="none">
                <a:solidFill>
                  <a:schemeClr val="dk2"/>
                </a:solidFill>
                <a:latin typeface="Nunito"/>
                <a:ea typeface="Nunito"/>
                <a:cs typeface="Nunito"/>
                <a:sym typeface="Nunito"/>
              </a:defRPr>
            </a:lvl2pPr>
            <a:lvl3pPr marL="0" lvl="2" indent="0" algn="r">
              <a:buClr>
                <a:schemeClr val="dk2"/>
              </a:buClr>
              <a:buSzPts val="1000"/>
              <a:buFont typeface="Nunito"/>
              <a:buNone/>
              <a:defRPr sz="1000" b="0" i="0" u="none" strike="noStrike" cap="none">
                <a:solidFill>
                  <a:schemeClr val="dk2"/>
                </a:solidFill>
                <a:latin typeface="Nunito"/>
                <a:ea typeface="Nunito"/>
                <a:cs typeface="Nunito"/>
                <a:sym typeface="Nunito"/>
              </a:defRPr>
            </a:lvl3pPr>
            <a:lvl4pPr marL="0" lvl="3" indent="0" algn="r">
              <a:buClr>
                <a:schemeClr val="dk2"/>
              </a:buClr>
              <a:buSzPts val="1000"/>
              <a:buFont typeface="Nunito"/>
              <a:buNone/>
              <a:defRPr sz="1000" b="0" i="0" u="none" strike="noStrike" cap="none">
                <a:solidFill>
                  <a:schemeClr val="dk2"/>
                </a:solidFill>
                <a:latin typeface="Nunito"/>
                <a:ea typeface="Nunito"/>
                <a:cs typeface="Nunito"/>
                <a:sym typeface="Nunito"/>
              </a:defRPr>
            </a:lvl4pPr>
            <a:lvl5pPr marL="0" lvl="4" indent="0" algn="r">
              <a:buClr>
                <a:schemeClr val="dk2"/>
              </a:buClr>
              <a:buSzPts val="1000"/>
              <a:buFont typeface="Nunito"/>
              <a:buNone/>
              <a:defRPr sz="1000" b="0" i="0" u="none" strike="noStrike" cap="none">
                <a:solidFill>
                  <a:schemeClr val="dk2"/>
                </a:solidFill>
                <a:latin typeface="Nunito"/>
                <a:ea typeface="Nunito"/>
                <a:cs typeface="Nunito"/>
                <a:sym typeface="Nunito"/>
              </a:defRPr>
            </a:lvl5pPr>
            <a:lvl6pPr marL="0" lvl="5" indent="0" algn="r">
              <a:buClr>
                <a:schemeClr val="dk2"/>
              </a:buClr>
              <a:buSzPts val="1000"/>
              <a:buFont typeface="Nunito"/>
              <a:buNone/>
              <a:defRPr sz="1000" b="0" i="0" u="none" strike="noStrike" cap="none">
                <a:solidFill>
                  <a:schemeClr val="dk2"/>
                </a:solidFill>
                <a:latin typeface="Nunito"/>
                <a:ea typeface="Nunito"/>
                <a:cs typeface="Nunito"/>
                <a:sym typeface="Nunito"/>
              </a:defRPr>
            </a:lvl6pPr>
            <a:lvl7pPr marL="0" lvl="6" indent="0" algn="r">
              <a:buClr>
                <a:schemeClr val="dk2"/>
              </a:buClr>
              <a:buSzPts val="1000"/>
              <a:buFont typeface="Nunito"/>
              <a:buNone/>
              <a:defRPr sz="1000" b="0" i="0" u="none" strike="noStrike" cap="none">
                <a:solidFill>
                  <a:schemeClr val="dk2"/>
                </a:solidFill>
                <a:latin typeface="Nunito"/>
                <a:ea typeface="Nunito"/>
                <a:cs typeface="Nunito"/>
                <a:sym typeface="Nunito"/>
              </a:defRPr>
            </a:lvl7pPr>
            <a:lvl8pPr marL="0" lvl="7" indent="0" algn="r">
              <a:buClr>
                <a:schemeClr val="dk2"/>
              </a:buClr>
              <a:buSzPts val="1000"/>
              <a:buFont typeface="Nunito"/>
              <a:buNone/>
              <a:defRPr sz="1000" b="0" i="0" u="none" strike="noStrike" cap="none">
                <a:solidFill>
                  <a:schemeClr val="dk2"/>
                </a:solidFill>
                <a:latin typeface="Nunito"/>
                <a:ea typeface="Nunito"/>
                <a:cs typeface="Nunito"/>
                <a:sym typeface="Nunito"/>
              </a:defRPr>
            </a:lvl8pPr>
            <a:lvl9pPr marL="0" lvl="8" indent="0" algn="r">
              <a:buClr>
                <a:schemeClr val="dk2"/>
              </a:buClr>
              <a:buSzPts val="1000"/>
              <a:buFont typeface="Nunito"/>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100"/>
        <p:cNvGrpSpPr/>
        <p:nvPr/>
      </p:nvGrpSpPr>
      <p:grpSpPr>
        <a:xfrm>
          <a:off x="0" y="0"/>
          <a:ext cx="0" cy="0"/>
          <a:chOff x="0" y="0"/>
          <a:chExt cx="0" cy="0"/>
        </a:xfrm>
      </p:grpSpPr>
      <p:sp>
        <p:nvSpPr>
          <p:cNvPr id="101" name="Google Shape;101;p45"/>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2" name="Google Shape;102;p45"/>
          <p:cNvSpPr/>
          <p:nvPr/>
        </p:nvSpPr>
        <p:spPr>
          <a:xfrm>
            <a:off x="31" y="3766000"/>
            <a:ext cx="7370400" cy="3092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3" name="Google Shape;103;p45"/>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4" name="Google Shape;104;p45"/>
          <p:cNvSpPr txBox="1">
            <a:spLocks noGrp="1"/>
          </p:cNvSpPr>
          <p:nvPr>
            <p:ph type="title"/>
          </p:nvPr>
        </p:nvSpPr>
        <p:spPr>
          <a:xfrm>
            <a:off x="819150" y="1127467"/>
            <a:ext cx="6424200" cy="94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5" name="Google Shape;105;p45"/>
          <p:cNvSpPr txBox="1">
            <a:spLocks noGrp="1"/>
          </p:cNvSpPr>
          <p:nvPr>
            <p:ph type="subTitle" idx="1"/>
          </p:nvPr>
        </p:nvSpPr>
        <p:spPr>
          <a:xfrm>
            <a:off x="819150" y="2067600"/>
            <a:ext cx="5859900" cy="52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6" name="Google Shape;106;p45"/>
          <p:cNvSpPr txBox="1">
            <a:spLocks noGrp="1"/>
          </p:cNvSpPr>
          <p:nvPr>
            <p:ph type="body" idx="2"/>
          </p:nvPr>
        </p:nvSpPr>
        <p:spPr>
          <a:xfrm>
            <a:off x="819150" y="3289400"/>
            <a:ext cx="5859900" cy="2794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07" name="Google Shape;107;p45"/>
          <p:cNvSpPr txBox="1">
            <a:spLocks noGrp="1"/>
          </p:cNvSpPr>
          <p:nvPr>
            <p:ph type="sldNum" idx="12"/>
          </p:nvPr>
        </p:nvSpPr>
        <p:spPr>
          <a:xfrm>
            <a:off x="8390734" y="6058224"/>
            <a:ext cx="5487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000"/>
              <a:buFont typeface="Nunito"/>
              <a:buNone/>
              <a:defRPr sz="1000" b="0" i="0" u="none" strike="noStrike" cap="none">
                <a:solidFill>
                  <a:schemeClr val="dk2"/>
                </a:solidFill>
                <a:latin typeface="Nunito"/>
                <a:ea typeface="Nunito"/>
                <a:cs typeface="Nunito"/>
                <a:sym typeface="Nunito"/>
              </a:defRPr>
            </a:lvl1pPr>
            <a:lvl2pPr marL="0" lvl="1" indent="0" algn="r">
              <a:buClr>
                <a:schemeClr val="dk2"/>
              </a:buClr>
              <a:buSzPts val="1000"/>
              <a:buFont typeface="Nunito"/>
              <a:buNone/>
              <a:defRPr sz="1000" b="0" i="0" u="none" strike="noStrike" cap="none">
                <a:solidFill>
                  <a:schemeClr val="dk2"/>
                </a:solidFill>
                <a:latin typeface="Nunito"/>
                <a:ea typeface="Nunito"/>
                <a:cs typeface="Nunito"/>
                <a:sym typeface="Nunito"/>
              </a:defRPr>
            </a:lvl2pPr>
            <a:lvl3pPr marL="0" lvl="2" indent="0" algn="r">
              <a:buClr>
                <a:schemeClr val="dk2"/>
              </a:buClr>
              <a:buSzPts val="1000"/>
              <a:buFont typeface="Nunito"/>
              <a:buNone/>
              <a:defRPr sz="1000" b="0" i="0" u="none" strike="noStrike" cap="none">
                <a:solidFill>
                  <a:schemeClr val="dk2"/>
                </a:solidFill>
                <a:latin typeface="Nunito"/>
                <a:ea typeface="Nunito"/>
                <a:cs typeface="Nunito"/>
                <a:sym typeface="Nunito"/>
              </a:defRPr>
            </a:lvl3pPr>
            <a:lvl4pPr marL="0" lvl="3" indent="0" algn="r">
              <a:buClr>
                <a:schemeClr val="dk2"/>
              </a:buClr>
              <a:buSzPts val="1000"/>
              <a:buFont typeface="Nunito"/>
              <a:buNone/>
              <a:defRPr sz="1000" b="0" i="0" u="none" strike="noStrike" cap="none">
                <a:solidFill>
                  <a:schemeClr val="dk2"/>
                </a:solidFill>
                <a:latin typeface="Nunito"/>
                <a:ea typeface="Nunito"/>
                <a:cs typeface="Nunito"/>
                <a:sym typeface="Nunito"/>
              </a:defRPr>
            </a:lvl4pPr>
            <a:lvl5pPr marL="0" lvl="4" indent="0" algn="r">
              <a:buClr>
                <a:schemeClr val="dk2"/>
              </a:buClr>
              <a:buSzPts val="1000"/>
              <a:buFont typeface="Nunito"/>
              <a:buNone/>
              <a:defRPr sz="1000" b="0" i="0" u="none" strike="noStrike" cap="none">
                <a:solidFill>
                  <a:schemeClr val="dk2"/>
                </a:solidFill>
                <a:latin typeface="Nunito"/>
                <a:ea typeface="Nunito"/>
                <a:cs typeface="Nunito"/>
                <a:sym typeface="Nunito"/>
              </a:defRPr>
            </a:lvl5pPr>
            <a:lvl6pPr marL="0" lvl="5" indent="0" algn="r">
              <a:buClr>
                <a:schemeClr val="dk2"/>
              </a:buClr>
              <a:buSzPts val="1000"/>
              <a:buFont typeface="Nunito"/>
              <a:buNone/>
              <a:defRPr sz="1000" b="0" i="0" u="none" strike="noStrike" cap="none">
                <a:solidFill>
                  <a:schemeClr val="dk2"/>
                </a:solidFill>
                <a:latin typeface="Nunito"/>
                <a:ea typeface="Nunito"/>
                <a:cs typeface="Nunito"/>
                <a:sym typeface="Nunito"/>
              </a:defRPr>
            </a:lvl6pPr>
            <a:lvl7pPr marL="0" lvl="6" indent="0" algn="r">
              <a:buClr>
                <a:schemeClr val="dk2"/>
              </a:buClr>
              <a:buSzPts val="1000"/>
              <a:buFont typeface="Nunito"/>
              <a:buNone/>
              <a:defRPr sz="1000" b="0" i="0" u="none" strike="noStrike" cap="none">
                <a:solidFill>
                  <a:schemeClr val="dk2"/>
                </a:solidFill>
                <a:latin typeface="Nunito"/>
                <a:ea typeface="Nunito"/>
                <a:cs typeface="Nunito"/>
                <a:sym typeface="Nunito"/>
              </a:defRPr>
            </a:lvl7pPr>
            <a:lvl8pPr marL="0" lvl="7" indent="0" algn="r">
              <a:buClr>
                <a:schemeClr val="dk2"/>
              </a:buClr>
              <a:buSzPts val="1000"/>
              <a:buFont typeface="Nunito"/>
              <a:buNone/>
              <a:defRPr sz="1000" b="0" i="0" u="none" strike="noStrike" cap="none">
                <a:solidFill>
                  <a:schemeClr val="dk2"/>
                </a:solidFill>
                <a:latin typeface="Nunito"/>
                <a:ea typeface="Nunito"/>
                <a:cs typeface="Nunito"/>
                <a:sym typeface="Nunito"/>
              </a:defRPr>
            </a:lvl8pPr>
            <a:lvl9pPr marL="0" lvl="8" indent="0" algn="r">
              <a:buClr>
                <a:schemeClr val="dk2"/>
              </a:buClr>
              <a:buSzPts val="1000"/>
              <a:buFont typeface="Nunito"/>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8"/>
        <p:cNvGrpSpPr/>
        <p:nvPr/>
      </p:nvGrpSpPr>
      <p:grpSpPr>
        <a:xfrm>
          <a:off x="0" y="0"/>
          <a:ext cx="0" cy="0"/>
          <a:chOff x="0" y="0"/>
          <a:chExt cx="0" cy="0"/>
        </a:xfrm>
      </p:grpSpPr>
      <p:sp>
        <p:nvSpPr>
          <p:cNvPr id="109" name="Google Shape;109;p46"/>
          <p:cNvSpPr/>
          <p:nvPr/>
        </p:nvSpPr>
        <p:spPr>
          <a:xfrm>
            <a:off x="31" y="3766000"/>
            <a:ext cx="7370400" cy="3092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46"/>
          <p:cNvSpPr/>
          <p:nvPr/>
        </p:nvSpPr>
        <p:spPr>
          <a:xfrm flipH="1">
            <a:off x="3582600" y="2067600"/>
            <a:ext cx="5561400" cy="47904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46"/>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46"/>
          <p:cNvSpPr txBox="1">
            <a:spLocks noGrp="1"/>
          </p:cNvSpPr>
          <p:nvPr>
            <p:ph type="body" idx="1"/>
          </p:nvPr>
        </p:nvSpPr>
        <p:spPr>
          <a:xfrm>
            <a:off x="328025" y="5551333"/>
            <a:ext cx="7415100" cy="8068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1300"/>
              <a:buNone/>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13" name="Google Shape;113;p46"/>
          <p:cNvSpPr txBox="1">
            <a:spLocks noGrp="1"/>
          </p:cNvSpPr>
          <p:nvPr>
            <p:ph type="sldNum" idx="12"/>
          </p:nvPr>
        </p:nvSpPr>
        <p:spPr>
          <a:xfrm>
            <a:off x="8390734" y="6058224"/>
            <a:ext cx="5487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000"/>
              <a:buFont typeface="Nunito"/>
              <a:buNone/>
              <a:defRPr sz="1000" b="0" i="0" u="none" strike="noStrike" cap="none">
                <a:solidFill>
                  <a:schemeClr val="dk2"/>
                </a:solidFill>
                <a:latin typeface="Nunito"/>
                <a:ea typeface="Nunito"/>
                <a:cs typeface="Nunito"/>
                <a:sym typeface="Nunito"/>
              </a:defRPr>
            </a:lvl1pPr>
            <a:lvl2pPr marL="0" lvl="1" indent="0" algn="r">
              <a:buClr>
                <a:schemeClr val="dk2"/>
              </a:buClr>
              <a:buSzPts val="1000"/>
              <a:buFont typeface="Nunito"/>
              <a:buNone/>
              <a:defRPr sz="1000" b="0" i="0" u="none" strike="noStrike" cap="none">
                <a:solidFill>
                  <a:schemeClr val="dk2"/>
                </a:solidFill>
                <a:latin typeface="Nunito"/>
                <a:ea typeface="Nunito"/>
                <a:cs typeface="Nunito"/>
                <a:sym typeface="Nunito"/>
              </a:defRPr>
            </a:lvl2pPr>
            <a:lvl3pPr marL="0" lvl="2" indent="0" algn="r">
              <a:buClr>
                <a:schemeClr val="dk2"/>
              </a:buClr>
              <a:buSzPts val="1000"/>
              <a:buFont typeface="Nunito"/>
              <a:buNone/>
              <a:defRPr sz="1000" b="0" i="0" u="none" strike="noStrike" cap="none">
                <a:solidFill>
                  <a:schemeClr val="dk2"/>
                </a:solidFill>
                <a:latin typeface="Nunito"/>
                <a:ea typeface="Nunito"/>
                <a:cs typeface="Nunito"/>
                <a:sym typeface="Nunito"/>
              </a:defRPr>
            </a:lvl3pPr>
            <a:lvl4pPr marL="0" lvl="3" indent="0" algn="r">
              <a:buClr>
                <a:schemeClr val="dk2"/>
              </a:buClr>
              <a:buSzPts val="1000"/>
              <a:buFont typeface="Nunito"/>
              <a:buNone/>
              <a:defRPr sz="1000" b="0" i="0" u="none" strike="noStrike" cap="none">
                <a:solidFill>
                  <a:schemeClr val="dk2"/>
                </a:solidFill>
                <a:latin typeface="Nunito"/>
                <a:ea typeface="Nunito"/>
                <a:cs typeface="Nunito"/>
                <a:sym typeface="Nunito"/>
              </a:defRPr>
            </a:lvl4pPr>
            <a:lvl5pPr marL="0" lvl="4" indent="0" algn="r">
              <a:buClr>
                <a:schemeClr val="dk2"/>
              </a:buClr>
              <a:buSzPts val="1000"/>
              <a:buFont typeface="Nunito"/>
              <a:buNone/>
              <a:defRPr sz="1000" b="0" i="0" u="none" strike="noStrike" cap="none">
                <a:solidFill>
                  <a:schemeClr val="dk2"/>
                </a:solidFill>
                <a:latin typeface="Nunito"/>
                <a:ea typeface="Nunito"/>
                <a:cs typeface="Nunito"/>
                <a:sym typeface="Nunito"/>
              </a:defRPr>
            </a:lvl5pPr>
            <a:lvl6pPr marL="0" lvl="5" indent="0" algn="r">
              <a:buClr>
                <a:schemeClr val="dk2"/>
              </a:buClr>
              <a:buSzPts val="1000"/>
              <a:buFont typeface="Nunito"/>
              <a:buNone/>
              <a:defRPr sz="1000" b="0" i="0" u="none" strike="noStrike" cap="none">
                <a:solidFill>
                  <a:schemeClr val="dk2"/>
                </a:solidFill>
                <a:latin typeface="Nunito"/>
                <a:ea typeface="Nunito"/>
                <a:cs typeface="Nunito"/>
                <a:sym typeface="Nunito"/>
              </a:defRPr>
            </a:lvl6pPr>
            <a:lvl7pPr marL="0" lvl="6" indent="0" algn="r">
              <a:buClr>
                <a:schemeClr val="dk2"/>
              </a:buClr>
              <a:buSzPts val="1000"/>
              <a:buFont typeface="Nunito"/>
              <a:buNone/>
              <a:defRPr sz="1000" b="0" i="0" u="none" strike="noStrike" cap="none">
                <a:solidFill>
                  <a:schemeClr val="dk2"/>
                </a:solidFill>
                <a:latin typeface="Nunito"/>
                <a:ea typeface="Nunito"/>
                <a:cs typeface="Nunito"/>
                <a:sym typeface="Nunito"/>
              </a:defRPr>
            </a:lvl7pPr>
            <a:lvl8pPr marL="0" lvl="7" indent="0" algn="r">
              <a:buClr>
                <a:schemeClr val="dk2"/>
              </a:buClr>
              <a:buSzPts val="1000"/>
              <a:buFont typeface="Nunito"/>
              <a:buNone/>
              <a:defRPr sz="1000" b="0" i="0" u="none" strike="noStrike" cap="none">
                <a:solidFill>
                  <a:schemeClr val="dk2"/>
                </a:solidFill>
                <a:latin typeface="Nunito"/>
                <a:ea typeface="Nunito"/>
                <a:cs typeface="Nunito"/>
                <a:sym typeface="Nunito"/>
              </a:defRPr>
            </a:lvl8pPr>
            <a:lvl9pPr marL="0" lvl="8" indent="0" algn="r">
              <a:buClr>
                <a:schemeClr val="dk2"/>
              </a:buClr>
              <a:buSzPts val="1000"/>
              <a:buFont typeface="Nunito"/>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14"/>
        <p:cNvGrpSpPr/>
        <p:nvPr/>
      </p:nvGrpSpPr>
      <p:grpSpPr>
        <a:xfrm>
          <a:off x="0" y="0"/>
          <a:ext cx="0" cy="0"/>
          <a:chOff x="0" y="0"/>
          <a:chExt cx="0" cy="0"/>
        </a:xfrm>
      </p:grpSpPr>
      <p:sp>
        <p:nvSpPr>
          <p:cNvPr id="115" name="Google Shape;115;p47"/>
          <p:cNvSpPr/>
          <p:nvPr/>
        </p:nvSpPr>
        <p:spPr>
          <a:xfrm flipH="1">
            <a:off x="5569200" y="3778767"/>
            <a:ext cx="3574800" cy="30792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16" name="Google Shape;116;p47"/>
          <p:cNvGrpSpPr/>
          <p:nvPr/>
        </p:nvGrpSpPr>
        <p:grpSpPr>
          <a:xfrm>
            <a:off x="5959222" y="5492769"/>
            <a:ext cx="2520951" cy="1365553"/>
            <a:chOff x="6917201" y="0"/>
            <a:chExt cx="2227777" cy="863400"/>
          </a:xfrm>
        </p:grpSpPr>
        <p:sp>
          <p:nvSpPr>
            <p:cNvPr id="117" name="Google Shape;117;p47"/>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47"/>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47"/>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20" name="Google Shape;120;p47"/>
          <p:cNvGrpSpPr/>
          <p:nvPr/>
        </p:nvGrpSpPr>
        <p:grpSpPr>
          <a:xfrm>
            <a:off x="199149" y="3"/>
            <a:ext cx="2795413" cy="1444411"/>
            <a:chOff x="6917201" y="0"/>
            <a:chExt cx="2227777" cy="863400"/>
          </a:xfrm>
        </p:grpSpPr>
        <p:sp>
          <p:nvSpPr>
            <p:cNvPr id="121" name="Google Shape;121;p47"/>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4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47"/>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4" name="Google Shape;124;p47"/>
          <p:cNvSpPr txBox="1">
            <a:spLocks noGrp="1"/>
          </p:cNvSpPr>
          <p:nvPr>
            <p:ph type="title"/>
          </p:nvPr>
        </p:nvSpPr>
        <p:spPr>
          <a:xfrm>
            <a:off x="1385850" y="1845133"/>
            <a:ext cx="6372300" cy="183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endParaRPr/>
          </a:p>
        </p:txBody>
      </p:sp>
      <p:sp>
        <p:nvSpPr>
          <p:cNvPr id="125" name="Google Shape;125;p47"/>
          <p:cNvSpPr txBox="1">
            <a:spLocks noGrp="1"/>
          </p:cNvSpPr>
          <p:nvPr>
            <p:ph type="body" idx="1"/>
          </p:nvPr>
        </p:nvSpPr>
        <p:spPr>
          <a:xfrm>
            <a:off x="1385850" y="3818467"/>
            <a:ext cx="6372300" cy="854800"/>
          </a:xfrm>
          <a:prstGeom prst="rect">
            <a:avLst/>
          </a:prstGeom>
          <a:noFill/>
          <a:ln>
            <a:noFill/>
          </a:ln>
        </p:spPr>
        <p:txBody>
          <a:bodyPr spcFirstLastPara="1" wrap="square" lIns="91425" tIns="91425" rIns="91425" bIns="91425" anchor="t" anchorCtr="0">
            <a:noAutofit/>
          </a:bodyPr>
          <a:lstStyle>
            <a:lvl1pPr marL="457200" lvl="0" indent="-311150" algn="ctr">
              <a:lnSpc>
                <a:spcPct val="115000"/>
              </a:lnSpc>
              <a:spcBef>
                <a:spcPts val="0"/>
              </a:spcBef>
              <a:spcAft>
                <a:spcPts val="0"/>
              </a:spcAft>
              <a:buSzPts val="1300"/>
              <a:buChar char="●"/>
              <a:defRPr/>
            </a:lvl1pPr>
            <a:lvl2pPr marL="914400" lvl="1" indent="-298450" algn="ctr">
              <a:lnSpc>
                <a:spcPct val="115000"/>
              </a:lnSpc>
              <a:spcBef>
                <a:spcPts val="1600"/>
              </a:spcBef>
              <a:spcAft>
                <a:spcPts val="0"/>
              </a:spcAft>
              <a:buSzPts val="1100"/>
              <a:buChar char="○"/>
              <a:defRPr/>
            </a:lvl2pPr>
            <a:lvl3pPr marL="1371600" lvl="2" indent="-298450" algn="ctr">
              <a:lnSpc>
                <a:spcPct val="115000"/>
              </a:lnSpc>
              <a:spcBef>
                <a:spcPts val="1600"/>
              </a:spcBef>
              <a:spcAft>
                <a:spcPts val="0"/>
              </a:spcAft>
              <a:buSzPts val="1100"/>
              <a:buChar char="■"/>
              <a:defRPr/>
            </a:lvl3pPr>
            <a:lvl4pPr marL="1828800" lvl="3" indent="-298450" algn="ctr">
              <a:lnSpc>
                <a:spcPct val="115000"/>
              </a:lnSpc>
              <a:spcBef>
                <a:spcPts val="1600"/>
              </a:spcBef>
              <a:spcAft>
                <a:spcPts val="0"/>
              </a:spcAft>
              <a:buSzPts val="1100"/>
              <a:buChar char="●"/>
              <a:defRPr/>
            </a:lvl4pPr>
            <a:lvl5pPr marL="2286000" lvl="4" indent="-298450" algn="ctr">
              <a:lnSpc>
                <a:spcPct val="115000"/>
              </a:lnSpc>
              <a:spcBef>
                <a:spcPts val="1600"/>
              </a:spcBef>
              <a:spcAft>
                <a:spcPts val="0"/>
              </a:spcAft>
              <a:buSzPts val="1100"/>
              <a:buChar char="○"/>
              <a:defRPr/>
            </a:lvl5pPr>
            <a:lvl6pPr marL="2743200" lvl="5" indent="-298450" algn="ctr">
              <a:lnSpc>
                <a:spcPct val="115000"/>
              </a:lnSpc>
              <a:spcBef>
                <a:spcPts val="1600"/>
              </a:spcBef>
              <a:spcAft>
                <a:spcPts val="0"/>
              </a:spcAft>
              <a:buSzPts val="1100"/>
              <a:buChar char="■"/>
              <a:defRPr/>
            </a:lvl6pPr>
            <a:lvl7pPr marL="3200400" lvl="6" indent="-298450" algn="ctr">
              <a:lnSpc>
                <a:spcPct val="115000"/>
              </a:lnSpc>
              <a:spcBef>
                <a:spcPts val="1600"/>
              </a:spcBef>
              <a:spcAft>
                <a:spcPts val="0"/>
              </a:spcAft>
              <a:buSzPts val="1100"/>
              <a:buChar char="●"/>
              <a:defRPr/>
            </a:lvl7pPr>
            <a:lvl8pPr marL="3657600" lvl="7" indent="-298450" algn="ctr">
              <a:lnSpc>
                <a:spcPct val="115000"/>
              </a:lnSpc>
              <a:spcBef>
                <a:spcPts val="1600"/>
              </a:spcBef>
              <a:spcAft>
                <a:spcPts val="0"/>
              </a:spcAft>
              <a:buSzPts val="1100"/>
              <a:buChar char="○"/>
              <a:defRPr/>
            </a:lvl8pPr>
            <a:lvl9pPr marL="4114800" lvl="8" indent="-298450" algn="ctr">
              <a:lnSpc>
                <a:spcPct val="115000"/>
              </a:lnSpc>
              <a:spcBef>
                <a:spcPts val="1600"/>
              </a:spcBef>
              <a:spcAft>
                <a:spcPts val="1600"/>
              </a:spcAft>
              <a:buSzPts val="1100"/>
              <a:buChar char="■"/>
              <a:defRPr/>
            </a:lvl9pPr>
          </a:lstStyle>
          <a:p>
            <a:endParaRPr/>
          </a:p>
        </p:txBody>
      </p:sp>
      <p:sp>
        <p:nvSpPr>
          <p:cNvPr id="126" name="Google Shape;126;p47"/>
          <p:cNvSpPr txBox="1">
            <a:spLocks noGrp="1"/>
          </p:cNvSpPr>
          <p:nvPr>
            <p:ph type="sldNum" idx="12"/>
          </p:nvPr>
        </p:nvSpPr>
        <p:spPr>
          <a:xfrm>
            <a:off x="8390734" y="6058224"/>
            <a:ext cx="5487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000"/>
              <a:buFont typeface="Nunito"/>
              <a:buNone/>
              <a:defRPr sz="1000" b="0" i="0" u="none" strike="noStrike" cap="none">
                <a:solidFill>
                  <a:schemeClr val="dk2"/>
                </a:solidFill>
                <a:latin typeface="Nunito"/>
                <a:ea typeface="Nunito"/>
                <a:cs typeface="Nunito"/>
                <a:sym typeface="Nunito"/>
              </a:defRPr>
            </a:lvl1pPr>
            <a:lvl2pPr marL="0" lvl="1" indent="0" algn="r">
              <a:buClr>
                <a:schemeClr val="dk2"/>
              </a:buClr>
              <a:buSzPts val="1000"/>
              <a:buFont typeface="Nunito"/>
              <a:buNone/>
              <a:defRPr sz="1000" b="0" i="0" u="none" strike="noStrike" cap="none">
                <a:solidFill>
                  <a:schemeClr val="dk2"/>
                </a:solidFill>
                <a:latin typeface="Nunito"/>
                <a:ea typeface="Nunito"/>
                <a:cs typeface="Nunito"/>
                <a:sym typeface="Nunito"/>
              </a:defRPr>
            </a:lvl2pPr>
            <a:lvl3pPr marL="0" lvl="2" indent="0" algn="r">
              <a:buClr>
                <a:schemeClr val="dk2"/>
              </a:buClr>
              <a:buSzPts val="1000"/>
              <a:buFont typeface="Nunito"/>
              <a:buNone/>
              <a:defRPr sz="1000" b="0" i="0" u="none" strike="noStrike" cap="none">
                <a:solidFill>
                  <a:schemeClr val="dk2"/>
                </a:solidFill>
                <a:latin typeface="Nunito"/>
                <a:ea typeface="Nunito"/>
                <a:cs typeface="Nunito"/>
                <a:sym typeface="Nunito"/>
              </a:defRPr>
            </a:lvl3pPr>
            <a:lvl4pPr marL="0" lvl="3" indent="0" algn="r">
              <a:buClr>
                <a:schemeClr val="dk2"/>
              </a:buClr>
              <a:buSzPts val="1000"/>
              <a:buFont typeface="Nunito"/>
              <a:buNone/>
              <a:defRPr sz="1000" b="0" i="0" u="none" strike="noStrike" cap="none">
                <a:solidFill>
                  <a:schemeClr val="dk2"/>
                </a:solidFill>
                <a:latin typeface="Nunito"/>
                <a:ea typeface="Nunito"/>
                <a:cs typeface="Nunito"/>
                <a:sym typeface="Nunito"/>
              </a:defRPr>
            </a:lvl4pPr>
            <a:lvl5pPr marL="0" lvl="4" indent="0" algn="r">
              <a:buClr>
                <a:schemeClr val="dk2"/>
              </a:buClr>
              <a:buSzPts val="1000"/>
              <a:buFont typeface="Nunito"/>
              <a:buNone/>
              <a:defRPr sz="1000" b="0" i="0" u="none" strike="noStrike" cap="none">
                <a:solidFill>
                  <a:schemeClr val="dk2"/>
                </a:solidFill>
                <a:latin typeface="Nunito"/>
                <a:ea typeface="Nunito"/>
                <a:cs typeface="Nunito"/>
                <a:sym typeface="Nunito"/>
              </a:defRPr>
            </a:lvl5pPr>
            <a:lvl6pPr marL="0" lvl="5" indent="0" algn="r">
              <a:buClr>
                <a:schemeClr val="dk2"/>
              </a:buClr>
              <a:buSzPts val="1000"/>
              <a:buFont typeface="Nunito"/>
              <a:buNone/>
              <a:defRPr sz="1000" b="0" i="0" u="none" strike="noStrike" cap="none">
                <a:solidFill>
                  <a:schemeClr val="dk2"/>
                </a:solidFill>
                <a:latin typeface="Nunito"/>
                <a:ea typeface="Nunito"/>
                <a:cs typeface="Nunito"/>
                <a:sym typeface="Nunito"/>
              </a:defRPr>
            </a:lvl6pPr>
            <a:lvl7pPr marL="0" lvl="6" indent="0" algn="r">
              <a:buClr>
                <a:schemeClr val="dk2"/>
              </a:buClr>
              <a:buSzPts val="1000"/>
              <a:buFont typeface="Nunito"/>
              <a:buNone/>
              <a:defRPr sz="1000" b="0" i="0" u="none" strike="noStrike" cap="none">
                <a:solidFill>
                  <a:schemeClr val="dk2"/>
                </a:solidFill>
                <a:latin typeface="Nunito"/>
                <a:ea typeface="Nunito"/>
                <a:cs typeface="Nunito"/>
                <a:sym typeface="Nunito"/>
              </a:defRPr>
            </a:lvl7pPr>
            <a:lvl8pPr marL="0" lvl="7" indent="0" algn="r">
              <a:buClr>
                <a:schemeClr val="dk2"/>
              </a:buClr>
              <a:buSzPts val="1000"/>
              <a:buFont typeface="Nunito"/>
              <a:buNone/>
              <a:defRPr sz="1000" b="0" i="0" u="none" strike="noStrike" cap="none">
                <a:solidFill>
                  <a:schemeClr val="dk2"/>
                </a:solidFill>
                <a:latin typeface="Nunito"/>
                <a:ea typeface="Nunito"/>
                <a:cs typeface="Nunito"/>
                <a:sym typeface="Nunito"/>
              </a:defRPr>
            </a:lvl8pPr>
            <a:lvl9pPr marL="0" lvl="8" indent="0" algn="r">
              <a:buClr>
                <a:schemeClr val="dk2"/>
              </a:buClr>
              <a:buSzPts val="1000"/>
              <a:buFont typeface="Nunito"/>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48"/>
          <p:cNvSpPr txBox="1">
            <a:spLocks noGrp="1"/>
          </p:cNvSpPr>
          <p:nvPr>
            <p:ph type="sldNum" idx="12"/>
          </p:nvPr>
        </p:nvSpPr>
        <p:spPr>
          <a:xfrm>
            <a:off x="8390734" y="6058224"/>
            <a:ext cx="5487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000"/>
              <a:buFont typeface="Nunito"/>
              <a:buNone/>
              <a:defRPr sz="1000" b="0" i="0" u="none" strike="noStrike" cap="none">
                <a:solidFill>
                  <a:schemeClr val="dk2"/>
                </a:solidFill>
                <a:latin typeface="Nunito"/>
                <a:ea typeface="Nunito"/>
                <a:cs typeface="Nunito"/>
                <a:sym typeface="Nunito"/>
              </a:defRPr>
            </a:lvl1pPr>
            <a:lvl2pPr marL="0" lvl="1" indent="0" algn="r">
              <a:buClr>
                <a:schemeClr val="dk2"/>
              </a:buClr>
              <a:buSzPts val="1000"/>
              <a:buFont typeface="Nunito"/>
              <a:buNone/>
              <a:defRPr sz="1000" b="0" i="0" u="none" strike="noStrike" cap="none">
                <a:solidFill>
                  <a:schemeClr val="dk2"/>
                </a:solidFill>
                <a:latin typeface="Nunito"/>
                <a:ea typeface="Nunito"/>
                <a:cs typeface="Nunito"/>
                <a:sym typeface="Nunito"/>
              </a:defRPr>
            </a:lvl2pPr>
            <a:lvl3pPr marL="0" lvl="2" indent="0" algn="r">
              <a:buClr>
                <a:schemeClr val="dk2"/>
              </a:buClr>
              <a:buSzPts val="1000"/>
              <a:buFont typeface="Nunito"/>
              <a:buNone/>
              <a:defRPr sz="1000" b="0" i="0" u="none" strike="noStrike" cap="none">
                <a:solidFill>
                  <a:schemeClr val="dk2"/>
                </a:solidFill>
                <a:latin typeface="Nunito"/>
                <a:ea typeface="Nunito"/>
                <a:cs typeface="Nunito"/>
                <a:sym typeface="Nunito"/>
              </a:defRPr>
            </a:lvl3pPr>
            <a:lvl4pPr marL="0" lvl="3" indent="0" algn="r">
              <a:buClr>
                <a:schemeClr val="dk2"/>
              </a:buClr>
              <a:buSzPts val="1000"/>
              <a:buFont typeface="Nunito"/>
              <a:buNone/>
              <a:defRPr sz="1000" b="0" i="0" u="none" strike="noStrike" cap="none">
                <a:solidFill>
                  <a:schemeClr val="dk2"/>
                </a:solidFill>
                <a:latin typeface="Nunito"/>
                <a:ea typeface="Nunito"/>
                <a:cs typeface="Nunito"/>
                <a:sym typeface="Nunito"/>
              </a:defRPr>
            </a:lvl4pPr>
            <a:lvl5pPr marL="0" lvl="4" indent="0" algn="r">
              <a:buClr>
                <a:schemeClr val="dk2"/>
              </a:buClr>
              <a:buSzPts val="1000"/>
              <a:buFont typeface="Nunito"/>
              <a:buNone/>
              <a:defRPr sz="1000" b="0" i="0" u="none" strike="noStrike" cap="none">
                <a:solidFill>
                  <a:schemeClr val="dk2"/>
                </a:solidFill>
                <a:latin typeface="Nunito"/>
                <a:ea typeface="Nunito"/>
                <a:cs typeface="Nunito"/>
                <a:sym typeface="Nunito"/>
              </a:defRPr>
            </a:lvl5pPr>
            <a:lvl6pPr marL="0" lvl="5" indent="0" algn="r">
              <a:buClr>
                <a:schemeClr val="dk2"/>
              </a:buClr>
              <a:buSzPts val="1000"/>
              <a:buFont typeface="Nunito"/>
              <a:buNone/>
              <a:defRPr sz="1000" b="0" i="0" u="none" strike="noStrike" cap="none">
                <a:solidFill>
                  <a:schemeClr val="dk2"/>
                </a:solidFill>
                <a:latin typeface="Nunito"/>
                <a:ea typeface="Nunito"/>
                <a:cs typeface="Nunito"/>
                <a:sym typeface="Nunito"/>
              </a:defRPr>
            </a:lvl6pPr>
            <a:lvl7pPr marL="0" lvl="6" indent="0" algn="r">
              <a:buClr>
                <a:schemeClr val="dk2"/>
              </a:buClr>
              <a:buSzPts val="1000"/>
              <a:buFont typeface="Nunito"/>
              <a:buNone/>
              <a:defRPr sz="1000" b="0" i="0" u="none" strike="noStrike" cap="none">
                <a:solidFill>
                  <a:schemeClr val="dk2"/>
                </a:solidFill>
                <a:latin typeface="Nunito"/>
                <a:ea typeface="Nunito"/>
                <a:cs typeface="Nunito"/>
                <a:sym typeface="Nunito"/>
              </a:defRPr>
            </a:lvl7pPr>
            <a:lvl8pPr marL="0" lvl="7" indent="0" algn="r">
              <a:buClr>
                <a:schemeClr val="dk2"/>
              </a:buClr>
              <a:buSzPts val="1000"/>
              <a:buFont typeface="Nunito"/>
              <a:buNone/>
              <a:defRPr sz="1000" b="0" i="0" u="none" strike="noStrike" cap="none">
                <a:solidFill>
                  <a:schemeClr val="dk2"/>
                </a:solidFill>
                <a:latin typeface="Nunito"/>
                <a:ea typeface="Nunito"/>
                <a:cs typeface="Nunito"/>
                <a:sym typeface="Nunito"/>
              </a:defRPr>
            </a:lvl8pPr>
            <a:lvl9pPr marL="0" lvl="8" indent="0" algn="r">
              <a:buClr>
                <a:schemeClr val="dk2"/>
              </a:buClr>
              <a:buSzPts val="1000"/>
              <a:buFont typeface="Nunito"/>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387693" y="284199"/>
            <a:ext cx="7347637" cy="988542"/>
          </a:xfrm>
          <a:prstGeom prst="rect">
            <a:avLst/>
          </a:prstGeom>
          <a:noFill/>
          <a:ln>
            <a:noFill/>
          </a:ln>
        </p:spPr>
        <p:txBody>
          <a:bodyPr spcFirstLastPara="1" wrap="square" lIns="91425" tIns="45700" rIns="91425" bIns="45700" anchor="ctr" anchorCtr="0">
            <a:normAutofit/>
          </a:bodyPr>
          <a:lstStyle>
            <a:lvl1pPr marR="0" lvl="0" algn="l" rtl="0">
              <a:lnSpc>
                <a:spcPct val="106250"/>
              </a:lnSpc>
              <a:spcBef>
                <a:spcPts val="0"/>
              </a:spcBef>
              <a:spcAft>
                <a:spcPts val="0"/>
              </a:spcAft>
              <a:buClr>
                <a:schemeClr val="accent1"/>
              </a:buClr>
              <a:buSzPts val="3200"/>
              <a:buFont typeface="Calibri"/>
              <a:buNone/>
              <a:defRPr sz="32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33"/>
          <p:cNvSpPr txBox="1">
            <a:spLocks noGrp="1"/>
          </p:cNvSpPr>
          <p:nvPr>
            <p:ph type="sldNum" idx="12"/>
          </p:nvPr>
        </p:nvSpPr>
        <p:spPr>
          <a:xfrm>
            <a:off x="6868814" y="6449026"/>
            <a:ext cx="2057400" cy="24833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18" name="Google Shape;18;p33"/>
          <p:cNvSpPr txBox="1">
            <a:spLocks noGrp="1"/>
          </p:cNvSpPr>
          <p:nvPr>
            <p:ph type="body" idx="1"/>
          </p:nvPr>
        </p:nvSpPr>
        <p:spPr>
          <a:xfrm>
            <a:off x="387692" y="1643448"/>
            <a:ext cx="8113757" cy="4639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E32726"/>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FBB03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8B857B"/>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572">
          <p15:clr>
            <a:srgbClr val="FBAE40"/>
          </p15:clr>
        </p15:guide>
        <p15:guide id="2" pos="55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ngle photo with text">
  <p:cSld name="Single photo with tex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7"/>
          <p:cNvSpPr>
            <a:spLocks noGrp="1"/>
          </p:cNvSpPr>
          <p:nvPr>
            <p:ph type="pic" idx="2"/>
          </p:nvPr>
        </p:nvSpPr>
        <p:spPr>
          <a:xfrm>
            <a:off x="736684" y="1775596"/>
            <a:ext cx="3149515" cy="417057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37"/>
          <p:cNvSpPr txBox="1">
            <a:spLocks noGrp="1"/>
          </p:cNvSpPr>
          <p:nvPr>
            <p:ph type="body" idx="1"/>
          </p:nvPr>
        </p:nvSpPr>
        <p:spPr>
          <a:xfrm>
            <a:off x="4232189" y="1775595"/>
            <a:ext cx="4195119" cy="417057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FBB03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8B857B"/>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7"/>
          <p:cNvSpPr txBox="1">
            <a:spLocks noGrp="1"/>
          </p:cNvSpPr>
          <p:nvPr>
            <p:ph type="title"/>
          </p:nvPr>
        </p:nvSpPr>
        <p:spPr>
          <a:xfrm>
            <a:off x="387693" y="284199"/>
            <a:ext cx="7347637" cy="988542"/>
          </a:xfrm>
          <a:prstGeom prst="rect">
            <a:avLst/>
          </a:prstGeom>
          <a:noFill/>
          <a:ln>
            <a:noFill/>
          </a:ln>
        </p:spPr>
        <p:txBody>
          <a:bodyPr spcFirstLastPara="1" wrap="square" lIns="91425" tIns="45700" rIns="91425" bIns="45700" anchor="ctr" anchorCtr="0">
            <a:normAutofit/>
          </a:bodyPr>
          <a:lstStyle>
            <a:lvl1pPr marR="0" lvl="0" algn="l" rtl="0">
              <a:lnSpc>
                <a:spcPct val="106250"/>
              </a:lnSpc>
              <a:spcBef>
                <a:spcPts val="0"/>
              </a:spcBef>
              <a:spcAft>
                <a:spcPts val="0"/>
              </a:spcAft>
              <a:buClr>
                <a:schemeClr val="accent1"/>
              </a:buClr>
              <a:buSzPts val="3200"/>
              <a:buFont typeface="Calibri"/>
              <a:buNone/>
              <a:defRPr sz="32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7"/>
          <p:cNvSpPr txBox="1">
            <a:spLocks noGrp="1"/>
          </p:cNvSpPr>
          <p:nvPr>
            <p:ph type="sldNum" idx="12"/>
          </p:nvPr>
        </p:nvSpPr>
        <p:spPr>
          <a:xfrm>
            <a:off x="6868814" y="6449026"/>
            <a:ext cx="2057400" cy="24833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extLst>
    <p:ext uri="{DCECCB84-F9BA-43D5-87BE-67443E8EF086}">
      <p15:sldGuideLst xmlns:p15="http://schemas.microsoft.com/office/powerpoint/2012/main">
        <p15:guide id="1" orient="horz" pos="4178">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photos with text">
  <p:cSld name="Two photos with tex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38"/>
          <p:cNvSpPr>
            <a:spLocks noGrp="1"/>
          </p:cNvSpPr>
          <p:nvPr>
            <p:ph type="pic" idx="2"/>
          </p:nvPr>
        </p:nvSpPr>
        <p:spPr>
          <a:xfrm>
            <a:off x="767039" y="1766452"/>
            <a:ext cx="3012030" cy="16810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38"/>
          <p:cNvSpPr txBox="1">
            <a:spLocks noGrp="1"/>
          </p:cNvSpPr>
          <p:nvPr>
            <p:ph type="body" idx="1"/>
          </p:nvPr>
        </p:nvSpPr>
        <p:spPr>
          <a:xfrm>
            <a:off x="767039" y="3739103"/>
            <a:ext cx="3012030" cy="216742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rgbClr val="FBB03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rgbClr val="8B857B"/>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7" name="Google Shape;27;p38"/>
          <p:cNvCxnSpPr/>
          <p:nvPr/>
        </p:nvCxnSpPr>
        <p:spPr>
          <a:xfrm>
            <a:off x="4572000" y="1551313"/>
            <a:ext cx="0" cy="4653420"/>
          </a:xfrm>
          <a:prstGeom prst="straightConnector1">
            <a:avLst/>
          </a:prstGeom>
          <a:noFill/>
          <a:ln w="9525" cap="flat" cmpd="sng">
            <a:solidFill>
              <a:schemeClr val="dk2"/>
            </a:solidFill>
            <a:prstDash val="solid"/>
            <a:miter lim="800000"/>
            <a:headEnd type="none" w="sm" len="sm"/>
            <a:tailEnd type="none" w="sm" len="sm"/>
          </a:ln>
        </p:spPr>
      </p:cxnSp>
      <p:sp>
        <p:nvSpPr>
          <p:cNvPr id="28" name="Google Shape;28;p38"/>
          <p:cNvSpPr>
            <a:spLocks noGrp="1"/>
          </p:cNvSpPr>
          <p:nvPr>
            <p:ph type="pic" idx="3"/>
          </p:nvPr>
        </p:nvSpPr>
        <p:spPr>
          <a:xfrm>
            <a:off x="5364932" y="1766452"/>
            <a:ext cx="3012030" cy="16810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8"/>
          <p:cNvSpPr txBox="1">
            <a:spLocks noGrp="1"/>
          </p:cNvSpPr>
          <p:nvPr>
            <p:ph type="body" idx="4"/>
          </p:nvPr>
        </p:nvSpPr>
        <p:spPr>
          <a:xfrm>
            <a:off x="5364932" y="3739103"/>
            <a:ext cx="3012030" cy="216742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rgbClr val="FBB03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rgbClr val="8B857B"/>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8"/>
          <p:cNvSpPr txBox="1">
            <a:spLocks noGrp="1"/>
          </p:cNvSpPr>
          <p:nvPr>
            <p:ph type="title"/>
          </p:nvPr>
        </p:nvSpPr>
        <p:spPr>
          <a:xfrm>
            <a:off x="387693" y="284199"/>
            <a:ext cx="7347637" cy="988542"/>
          </a:xfrm>
          <a:prstGeom prst="rect">
            <a:avLst/>
          </a:prstGeom>
          <a:noFill/>
          <a:ln>
            <a:noFill/>
          </a:ln>
        </p:spPr>
        <p:txBody>
          <a:bodyPr spcFirstLastPara="1" wrap="square" lIns="91425" tIns="45700" rIns="91425" bIns="45700" anchor="ctr" anchorCtr="0">
            <a:normAutofit/>
          </a:bodyPr>
          <a:lstStyle>
            <a:lvl1pPr marR="0" lvl="0" algn="l" rtl="0">
              <a:lnSpc>
                <a:spcPct val="106250"/>
              </a:lnSpc>
              <a:spcBef>
                <a:spcPts val="0"/>
              </a:spcBef>
              <a:spcAft>
                <a:spcPts val="0"/>
              </a:spcAft>
              <a:buClr>
                <a:schemeClr val="accent1"/>
              </a:buClr>
              <a:buSzPts val="3200"/>
              <a:buFont typeface="Calibri"/>
              <a:buNone/>
              <a:defRPr sz="32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38"/>
          <p:cNvSpPr txBox="1">
            <a:spLocks noGrp="1"/>
          </p:cNvSpPr>
          <p:nvPr>
            <p:ph type="sldNum" idx="12"/>
          </p:nvPr>
        </p:nvSpPr>
        <p:spPr>
          <a:xfrm>
            <a:off x="6868814" y="6449026"/>
            <a:ext cx="2057400" cy="24833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extLst>
    <p:ext uri="{DCECCB84-F9BA-43D5-87BE-67443E8EF086}">
      <p15:sldGuideLst xmlns:p15="http://schemas.microsoft.com/office/powerpoint/2012/main">
        <p15:guide id="1" orient="horz" pos="4178">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tement slide">
  <p:cSld name="Statement slide">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39"/>
          <p:cNvSpPr txBox="1">
            <a:spLocks noGrp="1"/>
          </p:cNvSpPr>
          <p:nvPr>
            <p:ph type="body" idx="1"/>
          </p:nvPr>
        </p:nvSpPr>
        <p:spPr>
          <a:xfrm>
            <a:off x="2477529" y="1192427"/>
            <a:ext cx="5974493" cy="4528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4545"/>
              </a:lnSpc>
              <a:spcBef>
                <a:spcPts val="0"/>
              </a:spcBef>
              <a:spcAft>
                <a:spcPts val="0"/>
              </a:spcAft>
              <a:buClr>
                <a:schemeClr val="accent1"/>
              </a:buClr>
              <a:buSzPts val="4400"/>
              <a:buFont typeface="Arial"/>
              <a:buNone/>
              <a:defRPr sz="4400" b="1"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cluding slide">
  <p:cSld name="Concluding slide">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40"/>
          <p:cNvSpPr txBox="1">
            <a:spLocks noGrp="1"/>
          </p:cNvSpPr>
          <p:nvPr>
            <p:ph type="ctrTitle"/>
          </p:nvPr>
        </p:nvSpPr>
        <p:spPr>
          <a:xfrm>
            <a:off x="481914" y="543697"/>
            <a:ext cx="6269746" cy="1718234"/>
          </a:xfrm>
          <a:prstGeom prst="rect">
            <a:avLst/>
          </a:prstGeom>
          <a:noFill/>
          <a:ln>
            <a:noFill/>
          </a:ln>
        </p:spPr>
        <p:txBody>
          <a:bodyPr spcFirstLastPara="1" wrap="square" lIns="91425" tIns="45700" rIns="91425" bIns="45700" anchor="b" anchorCtr="0">
            <a:noAutofit/>
          </a:bodyPr>
          <a:lstStyle>
            <a:lvl1pPr marR="0" lvl="0" algn="l" rtl="0">
              <a:lnSpc>
                <a:spcPct val="106250"/>
              </a:lnSpc>
              <a:spcBef>
                <a:spcPts val="0"/>
              </a:spcBef>
              <a:spcAft>
                <a:spcPts val="0"/>
              </a:spcAft>
              <a:buClr>
                <a:schemeClr val="accent1"/>
              </a:buClr>
              <a:buSzPts val="3200"/>
              <a:buFont typeface="Calibri"/>
              <a:buNone/>
              <a:defRPr sz="32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40"/>
          <p:cNvSpPr txBox="1">
            <a:spLocks noGrp="1"/>
          </p:cNvSpPr>
          <p:nvPr>
            <p:ph type="subTitle" idx="1"/>
          </p:nvPr>
        </p:nvSpPr>
        <p:spPr>
          <a:xfrm>
            <a:off x="481913" y="2274287"/>
            <a:ext cx="6269746" cy="877732"/>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7" name="Google Shape;37;p40"/>
          <p:cNvSpPr txBox="1">
            <a:spLocks noGrp="1"/>
          </p:cNvSpPr>
          <p:nvPr>
            <p:ph type="body" idx="2"/>
          </p:nvPr>
        </p:nvSpPr>
        <p:spPr>
          <a:xfrm>
            <a:off x="481913" y="3164375"/>
            <a:ext cx="5202195" cy="123350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2"/>
        <p:cNvGrpSpPr/>
        <p:nvPr/>
      </p:nvGrpSpPr>
      <p:grpSpPr>
        <a:xfrm>
          <a:off x="0" y="0"/>
          <a:ext cx="0" cy="0"/>
          <a:chOff x="0" y="0"/>
          <a:chExt cx="0" cy="0"/>
        </a:xfrm>
      </p:grpSpPr>
      <p:sp>
        <p:nvSpPr>
          <p:cNvPr id="43" name="Google Shape;43;p35"/>
          <p:cNvSpPr/>
          <p:nvPr/>
        </p:nvSpPr>
        <p:spPr>
          <a:xfrm flipH="1">
            <a:off x="4757100" y="3079200"/>
            <a:ext cx="4386900" cy="37788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4" name="Google Shape;44;p35"/>
          <p:cNvGrpSpPr/>
          <p:nvPr/>
        </p:nvGrpSpPr>
        <p:grpSpPr>
          <a:xfrm>
            <a:off x="5594192" y="5281487"/>
            <a:ext cx="2910144" cy="1576453"/>
            <a:chOff x="6917201" y="0"/>
            <a:chExt cx="2227777" cy="863400"/>
          </a:xfrm>
        </p:grpSpPr>
        <p:sp>
          <p:nvSpPr>
            <p:cNvPr id="45" name="Google Shape;45;p35"/>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35"/>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47;p35"/>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8" name="Google Shape;48;p35"/>
          <p:cNvGrpSpPr/>
          <p:nvPr/>
        </p:nvGrpSpPr>
        <p:grpSpPr>
          <a:xfrm>
            <a:off x="199149" y="3"/>
            <a:ext cx="2795413" cy="1444411"/>
            <a:chOff x="6917201" y="0"/>
            <a:chExt cx="2227777" cy="863400"/>
          </a:xfrm>
        </p:grpSpPr>
        <p:sp>
          <p:nvSpPr>
            <p:cNvPr id="49" name="Google Shape;49;p35"/>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 name="Google Shape;50;p3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3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2" name="Google Shape;52;p35"/>
          <p:cNvSpPr txBox="1">
            <a:spLocks noGrp="1"/>
          </p:cNvSpPr>
          <p:nvPr>
            <p:ph type="title"/>
          </p:nvPr>
        </p:nvSpPr>
        <p:spPr>
          <a:xfrm>
            <a:off x="1888684" y="2328133"/>
            <a:ext cx="5377500" cy="2194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3" name="Google Shape;53;p35"/>
          <p:cNvSpPr txBox="1">
            <a:spLocks noGrp="1"/>
          </p:cNvSpPr>
          <p:nvPr>
            <p:ph type="sldNum" idx="12"/>
          </p:nvPr>
        </p:nvSpPr>
        <p:spPr>
          <a:xfrm>
            <a:off x="8390734" y="6058224"/>
            <a:ext cx="5487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000"/>
              <a:buFont typeface="Nunito"/>
              <a:buNone/>
              <a:defRPr sz="1000" b="0" i="0" u="none" strike="noStrike" cap="none">
                <a:solidFill>
                  <a:schemeClr val="dk2"/>
                </a:solidFill>
                <a:latin typeface="Nunito"/>
                <a:ea typeface="Nunito"/>
                <a:cs typeface="Nunito"/>
                <a:sym typeface="Nunito"/>
              </a:defRPr>
            </a:lvl1pPr>
            <a:lvl2pPr marL="0" lvl="1" indent="0" algn="r">
              <a:buClr>
                <a:schemeClr val="dk2"/>
              </a:buClr>
              <a:buSzPts val="1000"/>
              <a:buFont typeface="Nunito"/>
              <a:buNone/>
              <a:defRPr sz="1000" b="0" i="0" u="none" strike="noStrike" cap="none">
                <a:solidFill>
                  <a:schemeClr val="dk2"/>
                </a:solidFill>
                <a:latin typeface="Nunito"/>
                <a:ea typeface="Nunito"/>
                <a:cs typeface="Nunito"/>
                <a:sym typeface="Nunito"/>
              </a:defRPr>
            </a:lvl2pPr>
            <a:lvl3pPr marL="0" lvl="2" indent="0" algn="r">
              <a:buClr>
                <a:schemeClr val="dk2"/>
              </a:buClr>
              <a:buSzPts val="1000"/>
              <a:buFont typeface="Nunito"/>
              <a:buNone/>
              <a:defRPr sz="1000" b="0" i="0" u="none" strike="noStrike" cap="none">
                <a:solidFill>
                  <a:schemeClr val="dk2"/>
                </a:solidFill>
                <a:latin typeface="Nunito"/>
                <a:ea typeface="Nunito"/>
                <a:cs typeface="Nunito"/>
                <a:sym typeface="Nunito"/>
              </a:defRPr>
            </a:lvl3pPr>
            <a:lvl4pPr marL="0" lvl="3" indent="0" algn="r">
              <a:buClr>
                <a:schemeClr val="dk2"/>
              </a:buClr>
              <a:buSzPts val="1000"/>
              <a:buFont typeface="Nunito"/>
              <a:buNone/>
              <a:defRPr sz="1000" b="0" i="0" u="none" strike="noStrike" cap="none">
                <a:solidFill>
                  <a:schemeClr val="dk2"/>
                </a:solidFill>
                <a:latin typeface="Nunito"/>
                <a:ea typeface="Nunito"/>
                <a:cs typeface="Nunito"/>
                <a:sym typeface="Nunito"/>
              </a:defRPr>
            </a:lvl4pPr>
            <a:lvl5pPr marL="0" lvl="4" indent="0" algn="r">
              <a:buClr>
                <a:schemeClr val="dk2"/>
              </a:buClr>
              <a:buSzPts val="1000"/>
              <a:buFont typeface="Nunito"/>
              <a:buNone/>
              <a:defRPr sz="1000" b="0" i="0" u="none" strike="noStrike" cap="none">
                <a:solidFill>
                  <a:schemeClr val="dk2"/>
                </a:solidFill>
                <a:latin typeface="Nunito"/>
                <a:ea typeface="Nunito"/>
                <a:cs typeface="Nunito"/>
                <a:sym typeface="Nunito"/>
              </a:defRPr>
            </a:lvl5pPr>
            <a:lvl6pPr marL="0" lvl="5" indent="0" algn="r">
              <a:buClr>
                <a:schemeClr val="dk2"/>
              </a:buClr>
              <a:buSzPts val="1000"/>
              <a:buFont typeface="Nunito"/>
              <a:buNone/>
              <a:defRPr sz="1000" b="0" i="0" u="none" strike="noStrike" cap="none">
                <a:solidFill>
                  <a:schemeClr val="dk2"/>
                </a:solidFill>
                <a:latin typeface="Nunito"/>
                <a:ea typeface="Nunito"/>
                <a:cs typeface="Nunito"/>
                <a:sym typeface="Nunito"/>
              </a:defRPr>
            </a:lvl6pPr>
            <a:lvl7pPr marL="0" lvl="6" indent="0" algn="r">
              <a:buClr>
                <a:schemeClr val="dk2"/>
              </a:buClr>
              <a:buSzPts val="1000"/>
              <a:buFont typeface="Nunito"/>
              <a:buNone/>
              <a:defRPr sz="1000" b="0" i="0" u="none" strike="noStrike" cap="none">
                <a:solidFill>
                  <a:schemeClr val="dk2"/>
                </a:solidFill>
                <a:latin typeface="Nunito"/>
                <a:ea typeface="Nunito"/>
                <a:cs typeface="Nunito"/>
                <a:sym typeface="Nunito"/>
              </a:defRPr>
            </a:lvl7pPr>
            <a:lvl8pPr marL="0" lvl="7" indent="0" algn="r">
              <a:buClr>
                <a:schemeClr val="dk2"/>
              </a:buClr>
              <a:buSzPts val="1000"/>
              <a:buFont typeface="Nunito"/>
              <a:buNone/>
              <a:defRPr sz="1000" b="0" i="0" u="none" strike="noStrike" cap="none">
                <a:solidFill>
                  <a:schemeClr val="dk2"/>
                </a:solidFill>
                <a:latin typeface="Nunito"/>
                <a:ea typeface="Nunito"/>
                <a:cs typeface="Nunito"/>
                <a:sym typeface="Nunito"/>
              </a:defRPr>
            </a:lvl8pPr>
            <a:lvl9pPr marL="0" lvl="8" indent="0" algn="r">
              <a:buClr>
                <a:schemeClr val="dk2"/>
              </a:buClr>
              <a:buSzPts val="1000"/>
              <a:buFont typeface="Nunito"/>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4"/>
        <p:cNvGrpSpPr/>
        <p:nvPr/>
      </p:nvGrpSpPr>
      <p:grpSpPr>
        <a:xfrm>
          <a:off x="0" y="0"/>
          <a:ext cx="0" cy="0"/>
          <a:chOff x="0" y="0"/>
          <a:chExt cx="0" cy="0"/>
        </a:xfrm>
      </p:grpSpPr>
      <p:sp>
        <p:nvSpPr>
          <p:cNvPr id="55" name="Google Shape;55;p36"/>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36"/>
          <p:cNvSpPr/>
          <p:nvPr/>
        </p:nvSpPr>
        <p:spPr>
          <a:xfrm>
            <a:off x="31" y="3766000"/>
            <a:ext cx="7370400" cy="3092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36"/>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36"/>
          <p:cNvSpPr txBox="1">
            <a:spLocks noGrp="1"/>
          </p:cNvSpPr>
          <p:nvPr>
            <p:ph type="title"/>
          </p:nvPr>
        </p:nvSpPr>
        <p:spPr>
          <a:xfrm>
            <a:off x="819150" y="1127467"/>
            <a:ext cx="7505700" cy="127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9" name="Google Shape;59;p36"/>
          <p:cNvSpPr txBox="1">
            <a:spLocks noGrp="1"/>
          </p:cNvSpPr>
          <p:nvPr>
            <p:ph type="body" idx="1"/>
          </p:nvPr>
        </p:nvSpPr>
        <p:spPr>
          <a:xfrm>
            <a:off x="819150" y="2654300"/>
            <a:ext cx="7505700" cy="3264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60" name="Google Shape;60;p36"/>
          <p:cNvSpPr txBox="1">
            <a:spLocks noGrp="1"/>
          </p:cNvSpPr>
          <p:nvPr>
            <p:ph type="sldNum" idx="12"/>
          </p:nvPr>
        </p:nvSpPr>
        <p:spPr>
          <a:xfrm>
            <a:off x="8390734" y="6058224"/>
            <a:ext cx="5487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000"/>
              <a:buFont typeface="Nunito"/>
              <a:buNone/>
              <a:defRPr sz="1000" b="0" i="0" u="none" strike="noStrike" cap="none">
                <a:solidFill>
                  <a:schemeClr val="dk2"/>
                </a:solidFill>
                <a:latin typeface="Nunito"/>
                <a:ea typeface="Nunito"/>
                <a:cs typeface="Nunito"/>
                <a:sym typeface="Nunito"/>
              </a:defRPr>
            </a:lvl1pPr>
            <a:lvl2pPr marL="0" lvl="1" indent="0" algn="r">
              <a:buClr>
                <a:schemeClr val="dk2"/>
              </a:buClr>
              <a:buSzPts val="1000"/>
              <a:buFont typeface="Nunito"/>
              <a:buNone/>
              <a:defRPr sz="1000" b="0" i="0" u="none" strike="noStrike" cap="none">
                <a:solidFill>
                  <a:schemeClr val="dk2"/>
                </a:solidFill>
                <a:latin typeface="Nunito"/>
                <a:ea typeface="Nunito"/>
                <a:cs typeface="Nunito"/>
                <a:sym typeface="Nunito"/>
              </a:defRPr>
            </a:lvl2pPr>
            <a:lvl3pPr marL="0" lvl="2" indent="0" algn="r">
              <a:buClr>
                <a:schemeClr val="dk2"/>
              </a:buClr>
              <a:buSzPts val="1000"/>
              <a:buFont typeface="Nunito"/>
              <a:buNone/>
              <a:defRPr sz="1000" b="0" i="0" u="none" strike="noStrike" cap="none">
                <a:solidFill>
                  <a:schemeClr val="dk2"/>
                </a:solidFill>
                <a:latin typeface="Nunito"/>
                <a:ea typeface="Nunito"/>
                <a:cs typeface="Nunito"/>
                <a:sym typeface="Nunito"/>
              </a:defRPr>
            </a:lvl3pPr>
            <a:lvl4pPr marL="0" lvl="3" indent="0" algn="r">
              <a:buClr>
                <a:schemeClr val="dk2"/>
              </a:buClr>
              <a:buSzPts val="1000"/>
              <a:buFont typeface="Nunito"/>
              <a:buNone/>
              <a:defRPr sz="1000" b="0" i="0" u="none" strike="noStrike" cap="none">
                <a:solidFill>
                  <a:schemeClr val="dk2"/>
                </a:solidFill>
                <a:latin typeface="Nunito"/>
                <a:ea typeface="Nunito"/>
                <a:cs typeface="Nunito"/>
                <a:sym typeface="Nunito"/>
              </a:defRPr>
            </a:lvl4pPr>
            <a:lvl5pPr marL="0" lvl="4" indent="0" algn="r">
              <a:buClr>
                <a:schemeClr val="dk2"/>
              </a:buClr>
              <a:buSzPts val="1000"/>
              <a:buFont typeface="Nunito"/>
              <a:buNone/>
              <a:defRPr sz="1000" b="0" i="0" u="none" strike="noStrike" cap="none">
                <a:solidFill>
                  <a:schemeClr val="dk2"/>
                </a:solidFill>
                <a:latin typeface="Nunito"/>
                <a:ea typeface="Nunito"/>
                <a:cs typeface="Nunito"/>
                <a:sym typeface="Nunito"/>
              </a:defRPr>
            </a:lvl5pPr>
            <a:lvl6pPr marL="0" lvl="5" indent="0" algn="r">
              <a:buClr>
                <a:schemeClr val="dk2"/>
              </a:buClr>
              <a:buSzPts val="1000"/>
              <a:buFont typeface="Nunito"/>
              <a:buNone/>
              <a:defRPr sz="1000" b="0" i="0" u="none" strike="noStrike" cap="none">
                <a:solidFill>
                  <a:schemeClr val="dk2"/>
                </a:solidFill>
                <a:latin typeface="Nunito"/>
                <a:ea typeface="Nunito"/>
                <a:cs typeface="Nunito"/>
                <a:sym typeface="Nunito"/>
              </a:defRPr>
            </a:lvl6pPr>
            <a:lvl7pPr marL="0" lvl="6" indent="0" algn="r">
              <a:buClr>
                <a:schemeClr val="dk2"/>
              </a:buClr>
              <a:buSzPts val="1000"/>
              <a:buFont typeface="Nunito"/>
              <a:buNone/>
              <a:defRPr sz="1000" b="0" i="0" u="none" strike="noStrike" cap="none">
                <a:solidFill>
                  <a:schemeClr val="dk2"/>
                </a:solidFill>
                <a:latin typeface="Nunito"/>
                <a:ea typeface="Nunito"/>
                <a:cs typeface="Nunito"/>
                <a:sym typeface="Nunito"/>
              </a:defRPr>
            </a:lvl7pPr>
            <a:lvl8pPr marL="0" lvl="7" indent="0" algn="r">
              <a:buClr>
                <a:schemeClr val="dk2"/>
              </a:buClr>
              <a:buSzPts val="1000"/>
              <a:buFont typeface="Nunito"/>
              <a:buNone/>
              <a:defRPr sz="1000" b="0" i="0" u="none" strike="noStrike" cap="none">
                <a:solidFill>
                  <a:schemeClr val="dk2"/>
                </a:solidFill>
                <a:latin typeface="Nunito"/>
                <a:ea typeface="Nunito"/>
                <a:cs typeface="Nunito"/>
                <a:sym typeface="Nunito"/>
              </a:defRPr>
            </a:lvl8pPr>
            <a:lvl9pPr marL="0" lvl="8" indent="0" algn="r">
              <a:buClr>
                <a:schemeClr val="dk2"/>
              </a:buClr>
              <a:buSzPts val="1000"/>
              <a:buFont typeface="Nunito"/>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61"/>
        <p:cNvGrpSpPr/>
        <p:nvPr/>
      </p:nvGrpSpPr>
      <p:grpSpPr>
        <a:xfrm>
          <a:off x="0" y="0"/>
          <a:ext cx="0" cy="0"/>
          <a:chOff x="0" y="0"/>
          <a:chExt cx="0" cy="0"/>
        </a:xfrm>
      </p:grpSpPr>
      <p:sp>
        <p:nvSpPr>
          <p:cNvPr id="62" name="Google Shape;62;p41"/>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41"/>
          <p:cNvSpPr/>
          <p:nvPr/>
        </p:nvSpPr>
        <p:spPr>
          <a:xfrm>
            <a:off x="31" y="3766000"/>
            <a:ext cx="7370400" cy="3092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41"/>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41"/>
          <p:cNvSpPr txBox="1">
            <a:spLocks noGrp="1"/>
          </p:cNvSpPr>
          <p:nvPr>
            <p:ph type="title"/>
          </p:nvPr>
        </p:nvSpPr>
        <p:spPr>
          <a:xfrm>
            <a:off x="819150" y="1127467"/>
            <a:ext cx="7505700" cy="127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6" name="Google Shape;66;p41"/>
          <p:cNvSpPr txBox="1">
            <a:spLocks noGrp="1"/>
          </p:cNvSpPr>
          <p:nvPr>
            <p:ph type="body" idx="1"/>
          </p:nvPr>
        </p:nvSpPr>
        <p:spPr>
          <a:xfrm>
            <a:off x="819150" y="2654300"/>
            <a:ext cx="3686100" cy="3264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67" name="Google Shape;67;p41"/>
          <p:cNvSpPr txBox="1">
            <a:spLocks noGrp="1"/>
          </p:cNvSpPr>
          <p:nvPr>
            <p:ph type="body" idx="2"/>
          </p:nvPr>
        </p:nvSpPr>
        <p:spPr>
          <a:xfrm>
            <a:off x="4638675" y="2654300"/>
            <a:ext cx="3686100" cy="3264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68" name="Google Shape;68;p41"/>
          <p:cNvSpPr txBox="1">
            <a:spLocks noGrp="1"/>
          </p:cNvSpPr>
          <p:nvPr>
            <p:ph type="sldNum" idx="12"/>
          </p:nvPr>
        </p:nvSpPr>
        <p:spPr>
          <a:xfrm>
            <a:off x="8390734" y="6058224"/>
            <a:ext cx="5487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000"/>
              <a:buFont typeface="Nunito"/>
              <a:buNone/>
              <a:defRPr sz="1000" b="0" i="0" u="none" strike="noStrike" cap="none">
                <a:solidFill>
                  <a:schemeClr val="dk2"/>
                </a:solidFill>
                <a:latin typeface="Nunito"/>
                <a:ea typeface="Nunito"/>
                <a:cs typeface="Nunito"/>
                <a:sym typeface="Nunito"/>
              </a:defRPr>
            </a:lvl1pPr>
            <a:lvl2pPr marL="0" lvl="1" indent="0" algn="r">
              <a:buClr>
                <a:schemeClr val="dk2"/>
              </a:buClr>
              <a:buSzPts val="1000"/>
              <a:buFont typeface="Nunito"/>
              <a:buNone/>
              <a:defRPr sz="1000" b="0" i="0" u="none" strike="noStrike" cap="none">
                <a:solidFill>
                  <a:schemeClr val="dk2"/>
                </a:solidFill>
                <a:latin typeface="Nunito"/>
                <a:ea typeface="Nunito"/>
                <a:cs typeface="Nunito"/>
                <a:sym typeface="Nunito"/>
              </a:defRPr>
            </a:lvl2pPr>
            <a:lvl3pPr marL="0" lvl="2" indent="0" algn="r">
              <a:buClr>
                <a:schemeClr val="dk2"/>
              </a:buClr>
              <a:buSzPts val="1000"/>
              <a:buFont typeface="Nunito"/>
              <a:buNone/>
              <a:defRPr sz="1000" b="0" i="0" u="none" strike="noStrike" cap="none">
                <a:solidFill>
                  <a:schemeClr val="dk2"/>
                </a:solidFill>
                <a:latin typeface="Nunito"/>
                <a:ea typeface="Nunito"/>
                <a:cs typeface="Nunito"/>
                <a:sym typeface="Nunito"/>
              </a:defRPr>
            </a:lvl3pPr>
            <a:lvl4pPr marL="0" lvl="3" indent="0" algn="r">
              <a:buClr>
                <a:schemeClr val="dk2"/>
              </a:buClr>
              <a:buSzPts val="1000"/>
              <a:buFont typeface="Nunito"/>
              <a:buNone/>
              <a:defRPr sz="1000" b="0" i="0" u="none" strike="noStrike" cap="none">
                <a:solidFill>
                  <a:schemeClr val="dk2"/>
                </a:solidFill>
                <a:latin typeface="Nunito"/>
                <a:ea typeface="Nunito"/>
                <a:cs typeface="Nunito"/>
                <a:sym typeface="Nunito"/>
              </a:defRPr>
            </a:lvl4pPr>
            <a:lvl5pPr marL="0" lvl="4" indent="0" algn="r">
              <a:buClr>
                <a:schemeClr val="dk2"/>
              </a:buClr>
              <a:buSzPts val="1000"/>
              <a:buFont typeface="Nunito"/>
              <a:buNone/>
              <a:defRPr sz="1000" b="0" i="0" u="none" strike="noStrike" cap="none">
                <a:solidFill>
                  <a:schemeClr val="dk2"/>
                </a:solidFill>
                <a:latin typeface="Nunito"/>
                <a:ea typeface="Nunito"/>
                <a:cs typeface="Nunito"/>
                <a:sym typeface="Nunito"/>
              </a:defRPr>
            </a:lvl5pPr>
            <a:lvl6pPr marL="0" lvl="5" indent="0" algn="r">
              <a:buClr>
                <a:schemeClr val="dk2"/>
              </a:buClr>
              <a:buSzPts val="1000"/>
              <a:buFont typeface="Nunito"/>
              <a:buNone/>
              <a:defRPr sz="1000" b="0" i="0" u="none" strike="noStrike" cap="none">
                <a:solidFill>
                  <a:schemeClr val="dk2"/>
                </a:solidFill>
                <a:latin typeface="Nunito"/>
                <a:ea typeface="Nunito"/>
                <a:cs typeface="Nunito"/>
                <a:sym typeface="Nunito"/>
              </a:defRPr>
            </a:lvl6pPr>
            <a:lvl7pPr marL="0" lvl="6" indent="0" algn="r">
              <a:buClr>
                <a:schemeClr val="dk2"/>
              </a:buClr>
              <a:buSzPts val="1000"/>
              <a:buFont typeface="Nunito"/>
              <a:buNone/>
              <a:defRPr sz="1000" b="0" i="0" u="none" strike="noStrike" cap="none">
                <a:solidFill>
                  <a:schemeClr val="dk2"/>
                </a:solidFill>
                <a:latin typeface="Nunito"/>
                <a:ea typeface="Nunito"/>
                <a:cs typeface="Nunito"/>
                <a:sym typeface="Nunito"/>
              </a:defRPr>
            </a:lvl7pPr>
            <a:lvl8pPr marL="0" lvl="7" indent="0" algn="r">
              <a:buClr>
                <a:schemeClr val="dk2"/>
              </a:buClr>
              <a:buSzPts val="1000"/>
              <a:buFont typeface="Nunito"/>
              <a:buNone/>
              <a:defRPr sz="1000" b="0" i="0" u="none" strike="noStrike" cap="none">
                <a:solidFill>
                  <a:schemeClr val="dk2"/>
                </a:solidFill>
                <a:latin typeface="Nunito"/>
                <a:ea typeface="Nunito"/>
                <a:cs typeface="Nunito"/>
                <a:sym typeface="Nunito"/>
              </a:defRPr>
            </a:lvl8pPr>
            <a:lvl9pPr marL="0" lvl="8" indent="0" algn="r">
              <a:buClr>
                <a:schemeClr val="dk2"/>
              </a:buClr>
              <a:buSzPts val="1000"/>
              <a:buFont typeface="Nunito"/>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40" name="Google Shape;40;p34"/>
          <p:cNvSpPr txBox="1">
            <a:spLocks noGrp="1"/>
          </p:cNvSpPr>
          <p:nvPr>
            <p:ph type="body" idx="1"/>
          </p:nvPr>
        </p:nvSpPr>
        <p:spPr>
          <a:xfrm>
            <a:off x="311700" y="1536633"/>
            <a:ext cx="8520600" cy="45216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41" name="Google Shape;41;p34"/>
          <p:cNvSpPr txBox="1">
            <a:spLocks noGrp="1"/>
          </p:cNvSpPr>
          <p:nvPr>
            <p:ph type="sldNum" idx="12"/>
          </p:nvPr>
        </p:nvSpPr>
        <p:spPr>
          <a:xfrm>
            <a:off x="8390734" y="6058224"/>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chemeClr val="dk2"/>
              </a:buClr>
              <a:buSzPts val="1000"/>
              <a:buFont typeface="Nunito"/>
              <a:buNone/>
              <a:defRPr sz="1000" b="0" i="0" u="none" strike="noStrike" cap="none">
                <a:solidFill>
                  <a:schemeClr val="dk2"/>
                </a:solidFill>
                <a:latin typeface="Nunito"/>
                <a:ea typeface="Nunito"/>
                <a:cs typeface="Nunito"/>
                <a:sym typeface="Nunito"/>
              </a:defRPr>
            </a:lvl1pPr>
            <a:lvl2pPr marL="0" marR="0" lvl="1" indent="0" algn="r" rtl="0">
              <a:buClr>
                <a:schemeClr val="dk2"/>
              </a:buClr>
              <a:buSzPts val="1000"/>
              <a:buFont typeface="Nunito"/>
              <a:buNone/>
              <a:defRPr sz="1000" b="0" i="0" u="none" strike="noStrike" cap="none">
                <a:solidFill>
                  <a:schemeClr val="dk2"/>
                </a:solidFill>
                <a:latin typeface="Nunito"/>
                <a:ea typeface="Nunito"/>
                <a:cs typeface="Nunito"/>
                <a:sym typeface="Nunito"/>
              </a:defRPr>
            </a:lvl2pPr>
            <a:lvl3pPr marL="0" marR="0" lvl="2" indent="0" algn="r" rtl="0">
              <a:buClr>
                <a:schemeClr val="dk2"/>
              </a:buClr>
              <a:buSzPts val="1000"/>
              <a:buFont typeface="Nunito"/>
              <a:buNone/>
              <a:defRPr sz="1000" b="0" i="0" u="none" strike="noStrike" cap="none">
                <a:solidFill>
                  <a:schemeClr val="dk2"/>
                </a:solidFill>
                <a:latin typeface="Nunito"/>
                <a:ea typeface="Nunito"/>
                <a:cs typeface="Nunito"/>
                <a:sym typeface="Nunito"/>
              </a:defRPr>
            </a:lvl3pPr>
            <a:lvl4pPr marL="0" marR="0" lvl="3" indent="0" algn="r" rtl="0">
              <a:buClr>
                <a:schemeClr val="dk2"/>
              </a:buClr>
              <a:buSzPts val="1000"/>
              <a:buFont typeface="Nunito"/>
              <a:buNone/>
              <a:defRPr sz="1000" b="0" i="0" u="none" strike="noStrike" cap="none">
                <a:solidFill>
                  <a:schemeClr val="dk2"/>
                </a:solidFill>
                <a:latin typeface="Nunito"/>
                <a:ea typeface="Nunito"/>
                <a:cs typeface="Nunito"/>
                <a:sym typeface="Nunito"/>
              </a:defRPr>
            </a:lvl4pPr>
            <a:lvl5pPr marL="0" marR="0" lvl="4" indent="0" algn="r" rtl="0">
              <a:buClr>
                <a:schemeClr val="dk2"/>
              </a:buClr>
              <a:buSzPts val="1000"/>
              <a:buFont typeface="Nunito"/>
              <a:buNone/>
              <a:defRPr sz="1000" b="0" i="0" u="none" strike="noStrike" cap="none">
                <a:solidFill>
                  <a:schemeClr val="dk2"/>
                </a:solidFill>
                <a:latin typeface="Nunito"/>
                <a:ea typeface="Nunito"/>
                <a:cs typeface="Nunito"/>
                <a:sym typeface="Nunito"/>
              </a:defRPr>
            </a:lvl5pPr>
            <a:lvl6pPr marL="0" marR="0" lvl="5" indent="0" algn="r" rtl="0">
              <a:buClr>
                <a:schemeClr val="dk2"/>
              </a:buClr>
              <a:buSzPts val="1000"/>
              <a:buFont typeface="Nunito"/>
              <a:buNone/>
              <a:defRPr sz="1000" b="0" i="0" u="none" strike="noStrike" cap="none">
                <a:solidFill>
                  <a:schemeClr val="dk2"/>
                </a:solidFill>
                <a:latin typeface="Nunito"/>
                <a:ea typeface="Nunito"/>
                <a:cs typeface="Nunito"/>
                <a:sym typeface="Nunito"/>
              </a:defRPr>
            </a:lvl6pPr>
            <a:lvl7pPr marL="0" marR="0" lvl="6" indent="0" algn="r" rtl="0">
              <a:buClr>
                <a:schemeClr val="dk2"/>
              </a:buClr>
              <a:buSzPts val="1000"/>
              <a:buFont typeface="Nunito"/>
              <a:buNone/>
              <a:defRPr sz="1000" b="0" i="0" u="none" strike="noStrike" cap="none">
                <a:solidFill>
                  <a:schemeClr val="dk2"/>
                </a:solidFill>
                <a:latin typeface="Nunito"/>
                <a:ea typeface="Nunito"/>
                <a:cs typeface="Nunito"/>
                <a:sym typeface="Nunito"/>
              </a:defRPr>
            </a:lvl7pPr>
            <a:lvl8pPr marL="0" marR="0" lvl="7" indent="0" algn="r" rtl="0">
              <a:buClr>
                <a:schemeClr val="dk2"/>
              </a:buClr>
              <a:buSzPts val="1000"/>
              <a:buFont typeface="Nunito"/>
              <a:buNone/>
              <a:defRPr sz="1000" b="0" i="0" u="none" strike="noStrike" cap="none">
                <a:solidFill>
                  <a:schemeClr val="dk2"/>
                </a:solidFill>
                <a:latin typeface="Nunito"/>
                <a:ea typeface="Nunito"/>
                <a:cs typeface="Nunito"/>
                <a:sym typeface="Nunito"/>
              </a:defRPr>
            </a:lvl8pPr>
            <a:lvl9pPr marL="0" marR="0" lvl="8" indent="0" algn="r" rtl="0">
              <a:buClr>
                <a:schemeClr val="dk2"/>
              </a:buClr>
              <a:buSzPts val="1000"/>
              <a:buFont typeface="Nunito"/>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ucalgary.ca/hr/work-compensation/labour-relations" TargetMode="External"/><Relationship Id="rId3" Type="http://schemas.openxmlformats.org/officeDocument/2006/relationships/hyperlink" Target="https://research.ucalgary.ca/postdocs/" TargetMode="External"/><Relationship Id="rId7" Type="http://schemas.openxmlformats.org/officeDocument/2006/relationships/hyperlink" Target="mailto:academicrelations@ucalgary.ca" TargetMode="External"/><Relationship Id="rId2" Type="http://schemas.openxmlformats.org/officeDocument/2006/relationships/hyperlink" Target="mailto:postdoc@ucalgary.ca" TargetMode="External"/><Relationship Id="rId1" Type="http://schemas.openxmlformats.org/officeDocument/2006/relationships/slideLayout" Target="../slideLayouts/slideLayout2.xml"/><Relationship Id="rId6" Type="http://schemas.openxmlformats.org/officeDocument/2006/relationships/hyperlink" Target="https://www.ucalgary.ca/uservice" TargetMode="External"/><Relationship Id="rId5" Type="http://schemas.openxmlformats.org/officeDocument/2006/relationships/hyperlink" Target="mailto:hr@ucalgary.ca" TargetMode="External"/><Relationship Id="rId10" Type="http://schemas.openxmlformats.org/officeDocument/2006/relationships/hyperlink" Target="mailto:labour.relations@pdacalgary.com" TargetMode="External"/><Relationship Id="rId4" Type="http://schemas.openxmlformats.org/officeDocument/2006/relationships/hyperlink" Target="https://www.ucalgary.ca/hr/contact-us/hr-partners-and-advisors#faculty-unit-list" TargetMode="External"/><Relationship Id="rId9" Type="http://schemas.openxmlformats.org/officeDocument/2006/relationships/hyperlink" Target="https://www.pdacalgary.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live-hr.ucalgary.ca/hr/sites/default/files/teams/229/planc-ben-rates.pdf" TargetMode="External"/><Relationship Id="rId2" Type="http://schemas.openxmlformats.org/officeDocument/2006/relationships/hyperlink" Target="https://ucalgary.ca/hr/work-compensation/labour-relations/academic-labour-relations/postdoctoral-associates-pdac" TargetMode="External"/><Relationship Id="rId1" Type="http://schemas.openxmlformats.org/officeDocument/2006/relationships/slideLayout" Target="../slideLayouts/slideLayout2.xml"/><Relationship Id="rId4" Type="http://schemas.openxmlformats.org/officeDocument/2006/relationships/hyperlink" Target="https://research.ucalgary.ca/postdocs/postdoc-guideline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pdacalgary.com/"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hyperlink" Target="mailto:labour.relations@pdacalgary.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hr@ucalgary.ca" TargetMode="External"/><Relationship Id="rId3" Type="http://schemas.openxmlformats.org/officeDocument/2006/relationships/hyperlink" Target="mailto:postdoc@ucalgary.ca" TargetMode="External"/><Relationship Id="rId7" Type="http://schemas.openxmlformats.org/officeDocument/2006/relationships/hyperlink" Target="https://ucalgary.ca/hr/contact-us/hr-partners-and-adviso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pdacalgary.com/" TargetMode="External"/><Relationship Id="rId5" Type="http://schemas.openxmlformats.org/officeDocument/2006/relationships/hyperlink" Target="mailto:office@pdacalgary.com" TargetMode="External"/><Relationship Id="rId4" Type="http://schemas.openxmlformats.org/officeDocument/2006/relationships/hyperlink" Target="https://research.ucalgary.ca/postdoc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calgary.ca/hr/benefits-pension/group-benefits-flexible-spending-accounts/postdoc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ucalgary.ca/hr/benefits-pension/tuition-suppor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esearch.ucalgary.ca/sites/default/files/Postdoc%20Docs/12082019_postdoc_time_off_request_form_0.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research.ucalgary.ca/postdocs/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research.ucalgary.ca/sites/default/files/Postdoc%20Docs/pds-request-maternity-leave-form.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a:spLocks noGrp="1"/>
          </p:cNvSpPr>
          <p:nvPr>
            <p:ph type="ctrTitle"/>
          </p:nvPr>
        </p:nvSpPr>
        <p:spPr>
          <a:xfrm>
            <a:off x="444844" y="531341"/>
            <a:ext cx="6357551" cy="2156898"/>
          </a:xfrm>
          <a:prstGeom prst="rect">
            <a:avLst/>
          </a:prstGeom>
          <a:noFill/>
          <a:ln>
            <a:noFill/>
          </a:ln>
        </p:spPr>
        <p:txBody>
          <a:bodyPr spcFirstLastPara="1" wrap="square" lIns="91425" tIns="45700" rIns="91425" bIns="45700" anchor="b" anchorCtr="0">
            <a:noAutofit/>
          </a:bodyPr>
          <a:lstStyle/>
          <a:p>
            <a:pPr marL="0" lvl="0" indent="0" algn="l" rtl="0">
              <a:lnSpc>
                <a:spcPct val="104545"/>
              </a:lnSpc>
              <a:spcBef>
                <a:spcPts val="0"/>
              </a:spcBef>
              <a:spcAft>
                <a:spcPts val="0"/>
              </a:spcAft>
              <a:buClr>
                <a:schemeClr val="accent1"/>
              </a:buClr>
              <a:buSzPts val="4400"/>
              <a:buFont typeface="Calibri"/>
              <a:buNone/>
            </a:pPr>
            <a:r>
              <a:rPr lang="en-CA"/>
              <a:t>New Collective Agreement for Postdoctoral Associates</a:t>
            </a:r>
            <a:endParaRPr/>
          </a:p>
        </p:txBody>
      </p:sp>
      <p:sp>
        <p:nvSpPr>
          <p:cNvPr id="134" name="Google Shape;134;p1"/>
          <p:cNvSpPr txBox="1">
            <a:spLocks noGrp="1"/>
          </p:cNvSpPr>
          <p:nvPr>
            <p:ph type="subTitle" idx="1"/>
          </p:nvPr>
        </p:nvSpPr>
        <p:spPr>
          <a:xfrm>
            <a:off x="444843" y="2700595"/>
            <a:ext cx="6650901" cy="728405"/>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000"/>
              <a:buNone/>
            </a:pPr>
            <a:r>
              <a:rPr lang="en-CA"/>
              <a:t>PDAC Collective Agreement Implementation Session </a:t>
            </a:r>
            <a:endParaRPr/>
          </a:p>
          <a:p>
            <a:pPr marL="0" lvl="0" indent="0" algn="l" rtl="0">
              <a:lnSpc>
                <a:spcPct val="110000"/>
              </a:lnSpc>
              <a:spcBef>
                <a:spcPts val="0"/>
              </a:spcBef>
              <a:spcAft>
                <a:spcPts val="0"/>
              </a:spcAft>
              <a:buClr>
                <a:schemeClr val="dk1"/>
              </a:buClr>
              <a:buSzPts val="2000"/>
              <a:buNone/>
            </a:pPr>
            <a:r>
              <a:rPr lang="en-CA"/>
              <a:t>for Postdoctoral Associates</a:t>
            </a:r>
            <a:endParaRPr/>
          </a:p>
        </p:txBody>
      </p:sp>
      <p:sp>
        <p:nvSpPr>
          <p:cNvPr id="135" name="Google Shape;135;p1"/>
          <p:cNvSpPr txBox="1">
            <a:spLocks noGrp="1"/>
          </p:cNvSpPr>
          <p:nvPr>
            <p:ph type="body" idx="2"/>
          </p:nvPr>
        </p:nvSpPr>
        <p:spPr>
          <a:xfrm>
            <a:off x="444844" y="3231291"/>
            <a:ext cx="5097162" cy="1202615"/>
          </a:xfrm>
          <a:prstGeom prst="rect">
            <a:avLst/>
          </a:prstGeom>
          <a:noFill/>
          <a:ln>
            <a:noFill/>
          </a:ln>
        </p:spPr>
        <p:txBody>
          <a:bodyPr spcFirstLastPara="1" wrap="square" lIns="91425" tIns="45700" rIns="91425" bIns="45700" anchor="b" anchorCtr="0">
            <a:noAutofit/>
          </a:bodyPr>
          <a:lstStyle/>
          <a:p>
            <a:pPr marL="0" lvl="0" indent="0" algn="l" rtl="0">
              <a:lnSpc>
                <a:spcPct val="112500"/>
              </a:lnSpc>
              <a:spcBef>
                <a:spcPts val="0"/>
              </a:spcBef>
              <a:spcAft>
                <a:spcPts val="0"/>
              </a:spcAft>
              <a:buClr>
                <a:schemeClr val="dk1"/>
              </a:buClr>
              <a:buSzPts val="1600"/>
              <a:buNone/>
            </a:pPr>
            <a:r>
              <a:rPr lang="en-CA"/>
              <a:t>Presented by Academic Labour Relations, PDAC, </a:t>
            </a:r>
            <a:endParaRPr/>
          </a:p>
          <a:p>
            <a:pPr marL="0" lvl="0" indent="0" algn="l" rtl="0">
              <a:lnSpc>
                <a:spcPct val="112500"/>
              </a:lnSpc>
              <a:spcBef>
                <a:spcPts val="0"/>
              </a:spcBef>
              <a:spcAft>
                <a:spcPts val="0"/>
              </a:spcAft>
              <a:buClr>
                <a:schemeClr val="dk1"/>
              </a:buClr>
              <a:buSzPts val="1600"/>
              <a:buNone/>
            </a:pPr>
            <a:r>
              <a:rPr lang="en-CA"/>
              <a:t>Human Resources and the Postdoc Office</a:t>
            </a:r>
            <a:endParaRPr/>
          </a:p>
        </p:txBody>
      </p:sp>
      <p:sp>
        <p:nvSpPr>
          <p:cNvPr id="136" name="Google Shape;136;p1"/>
          <p:cNvSpPr txBox="1">
            <a:spLocks noGrp="1"/>
          </p:cNvSpPr>
          <p:nvPr>
            <p:ph type="body" idx="3"/>
          </p:nvPr>
        </p:nvSpPr>
        <p:spPr>
          <a:xfrm>
            <a:off x="444843" y="4446262"/>
            <a:ext cx="2755557" cy="5218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1200"/>
              <a:buNone/>
            </a:pPr>
            <a:r>
              <a:rPr lang="en-CA"/>
              <a:t>January 2021</a:t>
            </a:r>
            <a:endParaRPr/>
          </a:p>
        </p:txBody>
      </p:sp>
      <p:pic>
        <p:nvPicPr>
          <p:cNvPr id="6" name="Google Shape;227;p15">
            <a:extLst>
              <a:ext uri="{FF2B5EF4-FFF2-40B4-BE49-F238E27FC236}">
                <a16:creationId xmlns:a16="http://schemas.microsoft.com/office/drawing/2014/main" id="{C5E1484F-D06D-4AE0-9FCB-7B009AD4DD94}"/>
              </a:ext>
            </a:extLst>
          </p:cNvPr>
          <p:cNvPicPr preferRelativeResize="0"/>
          <p:nvPr/>
        </p:nvPicPr>
        <p:blipFill rotWithShape="1">
          <a:blip r:embed="rId3">
            <a:alphaModFix/>
          </a:blip>
          <a:srcRect l="16336" t="25282" r="18656" b="25595"/>
          <a:stretch/>
        </p:blipFill>
        <p:spPr>
          <a:xfrm>
            <a:off x="6569766" y="1790338"/>
            <a:ext cx="2286000" cy="12151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a:spLocks noGrp="1"/>
          </p:cNvSpPr>
          <p:nvPr>
            <p:ph type="title"/>
          </p:nvPr>
        </p:nvSpPr>
        <p:spPr>
          <a:xfrm>
            <a:off x="387693" y="284199"/>
            <a:ext cx="7347637" cy="988542"/>
          </a:xfrm>
          <a:prstGeom prst="rect">
            <a:avLst/>
          </a:prstGeom>
          <a:noFill/>
          <a:ln>
            <a:noFill/>
          </a:ln>
        </p:spPr>
        <p:txBody>
          <a:bodyPr spcFirstLastPara="1" wrap="square" lIns="91425" tIns="45700" rIns="91425" bIns="45700" anchor="ctr" anchorCtr="0">
            <a:normAutofit/>
          </a:bodyPr>
          <a:lstStyle/>
          <a:p>
            <a:pPr marL="0" lvl="0" indent="0" algn="l" rtl="0">
              <a:lnSpc>
                <a:spcPct val="106250"/>
              </a:lnSpc>
              <a:spcBef>
                <a:spcPts val="0"/>
              </a:spcBef>
              <a:spcAft>
                <a:spcPts val="0"/>
              </a:spcAft>
              <a:buClr>
                <a:schemeClr val="accent1"/>
              </a:buClr>
              <a:buSzPts val="3200"/>
              <a:buFont typeface="Calibri"/>
              <a:buNone/>
            </a:pPr>
            <a:r>
              <a:rPr lang="en-CA"/>
              <a:t>Discipline, Termination, Grievance Process</a:t>
            </a:r>
            <a:endParaRPr/>
          </a:p>
        </p:txBody>
      </p:sp>
      <p:sp>
        <p:nvSpPr>
          <p:cNvPr id="193" name="Google Shape;193;p10"/>
          <p:cNvSpPr txBox="1">
            <a:spLocks noGrp="1"/>
          </p:cNvSpPr>
          <p:nvPr>
            <p:ph type="sldNum" idx="12"/>
          </p:nvPr>
        </p:nvSpPr>
        <p:spPr>
          <a:xfrm>
            <a:off x="6868814" y="6449026"/>
            <a:ext cx="2057400" cy="24833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CA"/>
              <a:t>10</a:t>
            </a:fld>
            <a:endParaRPr/>
          </a:p>
        </p:txBody>
      </p:sp>
      <p:graphicFrame>
        <p:nvGraphicFramePr>
          <p:cNvPr id="194" name="Google Shape;194;p10"/>
          <p:cNvGraphicFramePr/>
          <p:nvPr/>
        </p:nvGraphicFramePr>
        <p:xfrm>
          <a:off x="0" y="1101826"/>
          <a:ext cx="9144000" cy="5518595"/>
        </p:xfrm>
        <a:graphic>
          <a:graphicData uri="http://schemas.openxmlformats.org/drawingml/2006/table">
            <a:tbl>
              <a:tblPr firstRow="1" bandRow="1">
                <a:noFill/>
                <a:tableStyleId>{70F18207-4D97-4938-8E26-573964BFE66D}</a:tableStyleId>
              </a:tblPr>
              <a:tblGrid>
                <a:gridCol w="1332550">
                  <a:extLst>
                    <a:ext uri="{9D8B030D-6E8A-4147-A177-3AD203B41FA5}">
                      <a16:colId xmlns:a16="http://schemas.microsoft.com/office/drawing/2014/main" val="20000"/>
                    </a:ext>
                  </a:extLst>
                </a:gridCol>
                <a:gridCol w="2483325">
                  <a:extLst>
                    <a:ext uri="{9D8B030D-6E8A-4147-A177-3AD203B41FA5}">
                      <a16:colId xmlns:a16="http://schemas.microsoft.com/office/drawing/2014/main" val="20001"/>
                    </a:ext>
                  </a:extLst>
                </a:gridCol>
                <a:gridCol w="5328125">
                  <a:extLst>
                    <a:ext uri="{9D8B030D-6E8A-4147-A177-3AD203B41FA5}">
                      <a16:colId xmlns:a16="http://schemas.microsoft.com/office/drawing/2014/main" val="20002"/>
                    </a:ext>
                  </a:extLst>
                </a:gridCol>
              </a:tblGrid>
              <a:tr h="350275">
                <a:tc>
                  <a:txBody>
                    <a:bodyPr/>
                    <a:lstStyle/>
                    <a:p>
                      <a:pPr marL="0" marR="0" lvl="0" indent="0" algn="l" rtl="0">
                        <a:spcBef>
                          <a:spcPts val="0"/>
                        </a:spcBef>
                        <a:spcAft>
                          <a:spcPts val="0"/>
                        </a:spcAft>
                        <a:buNone/>
                      </a:pPr>
                      <a:r>
                        <a:rPr lang="en-CA" sz="1800"/>
                        <a:t>Article </a:t>
                      </a:r>
                      <a:endParaRPr/>
                    </a:p>
                  </a:txBody>
                  <a:tcPr marL="91450" marR="91450" marT="45725" marB="45725"/>
                </a:tc>
                <a:tc>
                  <a:txBody>
                    <a:bodyPr/>
                    <a:lstStyle/>
                    <a:p>
                      <a:pPr marL="0" marR="0" lvl="0" indent="0" algn="l" rtl="0">
                        <a:spcBef>
                          <a:spcPts val="0"/>
                        </a:spcBef>
                        <a:spcAft>
                          <a:spcPts val="0"/>
                        </a:spcAft>
                        <a:buNone/>
                      </a:pPr>
                      <a:r>
                        <a:rPr lang="en-CA" sz="1800"/>
                        <a:t>Topic </a:t>
                      </a:r>
                      <a:endParaRPr/>
                    </a:p>
                  </a:txBody>
                  <a:tcPr marL="91450" marR="91450" marT="45725" marB="45725"/>
                </a:tc>
                <a:tc>
                  <a:txBody>
                    <a:bodyPr/>
                    <a:lstStyle/>
                    <a:p>
                      <a:pPr marL="0" marR="0" lvl="0" indent="0" algn="l" rtl="0">
                        <a:spcBef>
                          <a:spcPts val="0"/>
                        </a:spcBef>
                        <a:spcAft>
                          <a:spcPts val="0"/>
                        </a:spcAft>
                        <a:buNone/>
                      </a:pPr>
                      <a:r>
                        <a:rPr lang="en-CA" sz="1800"/>
                        <a:t>Highlights</a:t>
                      </a:r>
                      <a:endParaRPr/>
                    </a:p>
                  </a:txBody>
                  <a:tcPr marL="91450" marR="91450" marT="45725" marB="45725"/>
                </a:tc>
                <a:extLst>
                  <a:ext uri="{0D108BD9-81ED-4DB2-BD59-A6C34878D82A}">
                    <a16:rowId xmlns:a16="http://schemas.microsoft.com/office/drawing/2014/main" val="10000"/>
                  </a:ext>
                </a:extLst>
              </a:tr>
              <a:tr h="1617125">
                <a:tc>
                  <a:txBody>
                    <a:bodyPr/>
                    <a:lstStyle/>
                    <a:p>
                      <a:pPr marL="0" marR="0" lvl="0" indent="0" algn="l" rtl="0">
                        <a:spcBef>
                          <a:spcPts val="0"/>
                        </a:spcBef>
                        <a:spcAft>
                          <a:spcPts val="0"/>
                        </a:spcAft>
                        <a:buNone/>
                      </a:pPr>
                      <a:r>
                        <a:rPr lang="en-CA" sz="2200"/>
                        <a:t>13.1 – 13.11</a:t>
                      </a:r>
                      <a:endParaRPr/>
                    </a:p>
                    <a:p>
                      <a:pPr marL="0" marR="0" lvl="0" indent="0" algn="l" rtl="0">
                        <a:spcBef>
                          <a:spcPts val="0"/>
                        </a:spcBef>
                        <a:spcAft>
                          <a:spcPts val="0"/>
                        </a:spcAft>
                        <a:buNone/>
                      </a:pPr>
                      <a:endParaRPr sz="2200"/>
                    </a:p>
                    <a:p>
                      <a:pPr marL="0" marR="0" lvl="0" indent="0" algn="l" rtl="0">
                        <a:spcBef>
                          <a:spcPts val="0"/>
                        </a:spcBef>
                        <a:spcAft>
                          <a:spcPts val="0"/>
                        </a:spcAft>
                        <a:buNone/>
                      </a:pPr>
                      <a:endParaRPr sz="2200"/>
                    </a:p>
                  </a:txBody>
                  <a:tcPr marL="91450" marR="91450" marT="45725" marB="45725"/>
                </a:tc>
                <a:tc>
                  <a:txBody>
                    <a:bodyPr/>
                    <a:lstStyle/>
                    <a:p>
                      <a:pPr marL="0" marR="0" lvl="0" indent="0" algn="l" rtl="0">
                        <a:spcBef>
                          <a:spcPts val="0"/>
                        </a:spcBef>
                        <a:spcAft>
                          <a:spcPts val="0"/>
                        </a:spcAft>
                        <a:buNone/>
                      </a:pPr>
                      <a:r>
                        <a:rPr lang="en-CA" sz="2200">
                          <a:solidFill>
                            <a:srgbClr val="C00000"/>
                          </a:solidFill>
                        </a:rPr>
                        <a:t>*NEW</a:t>
                      </a:r>
                      <a:endParaRPr sz="2200"/>
                    </a:p>
                    <a:p>
                      <a:pPr marL="0" marR="0" lvl="0" indent="0" algn="l" rtl="0">
                        <a:spcBef>
                          <a:spcPts val="0"/>
                        </a:spcBef>
                        <a:spcAft>
                          <a:spcPts val="0"/>
                        </a:spcAft>
                        <a:buNone/>
                      </a:pPr>
                      <a:r>
                        <a:rPr lang="en-CA" sz="2200"/>
                        <a:t>Discipline </a:t>
                      </a:r>
                      <a:endParaRPr/>
                    </a:p>
                    <a:p>
                      <a:pPr marL="0" marR="0" lvl="0" indent="0" algn="l" rtl="0">
                        <a:lnSpc>
                          <a:spcPct val="100000"/>
                        </a:lnSpc>
                        <a:spcBef>
                          <a:spcPts val="0"/>
                        </a:spcBef>
                        <a:spcAft>
                          <a:spcPts val="0"/>
                        </a:spcAft>
                        <a:buClr>
                          <a:schemeClr val="dk1"/>
                        </a:buClr>
                        <a:buSzPts val="1600"/>
                        <a:buFont typeface="Calibri"/>
                        <a:buNone/>
                      </a:pPr>
                      <a:r>
                        <a:rPr lang="en-CA" sz="1600">
                          <a:solidFill>
                            <a:schemeClr val="dk1"/>
                          </a:solidFill>
                          <a:latin typeface="Calibri"/>
                          <a:ea typeface="Calibri"/>
                          <a:cs typeface="Calibri"/>
                          <a:sym typeface="Calibri"/>
                        </a:rPr>
                        <a:t>(Letter of Expectation is not considered discipline)</a:t>
                      </a:r>
                      <a:endParaRPr/>
                    </a:p>
                    <a:p>
                      <a:pPr marL="0" marR="0" lvl="0" indent="0" algn="l" rtl="0">
                        <a:spcBef>
                          <a:spcPts val="0"/>
                        </a:spcBef>
                        <a:spcAft>
                          <a:spcPts val="0"/>
                        </a:spcAft>
                        <a:buNone/>
                      </a:pPr>
                      <a:endParaRPr sz="2200"/>
                    </a:p>
                  </a:txBody>
                  <a:tcPr marL="91450" marR="91450" marT="45725" marB="45725"/>
                </a:tc>
                <a:tc>
                  <a:txBody>
                    <a:bodyPr/>
                    <a:lstStyle/>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Written Warning; Suspension without pay; Dismissal</a:t>
                      </a:r>
                      <a:endParaRPr/>
                    </a:p>
                    <a:p>
                      <a:pPr marL="342900" marR="0" lvl="0" indent="-342900" algn="l" rtl="0">
                        <a:spcBef>
                          <a:spcPts val="0"/>
                        </a:spcBef>
                        <a:spcAft>
                          <a:spcPts val="0"/>
                        </a:spcAft>
                        <a:buClr>
                          <a:schemeClr val="dk1"/>
                        </a:buClr>
                        <a:buSzPts val="2200"/>
                        <a:buFont typeface="Arial"/>
                        <a:buChar char="•"/>
                      </a:pPr>
                      <a:r>
                        <a:rPr lang="en-CA" sz="2200"/>
                        <a:t>PDAC representation available for guidance and support</a:t>
                      </a:r>
                      <a:endParaRPr/>
                    </a:p>
                  </a:txBody>
                  <a:tcPr marL="91450" marR="91450" marT="45725" marB="45725"/>
                </a:tc>
                <a:extLst>
                  <a:ext uri="{0D108BD9-81ED-4DB2-BD59-A6C34878D82A}">
                    <a16:rowId xmlns:a16="http://schemas.microsoft.com/office/drawing/2014/main" val="10001"/>
                  </a:ext>
                </a:extLst>
              </a:tr>
              <a:tr h="1596475">
                <a:tc>
                  <a:txBody>
                    <a:bodyPr/>
                    <a:lstStyle/>
                    <a:p>
                      <a:pPr marL="0" marR="0" lvl="0" indent="0" algn="l" rtl="0">
                        <a:spcBef>
                          <a:spcPts val="0"/>
                        </a:spcBef>
                        <a:spcAft>
                          <a:spcPts val="0"/>
                        </a:spcAft>
                        <a:buNone/>
                      </a:pPr>
                      <a:r>
                        <a:rPr lang="en-CA" sz="2200"/>
                        <a:t>14.1 – 14.5</a:t>
                      </a:r>
                      <a:endParaRPr/>
                    </a:p>
                  </a:txBody>
                  <a:tcPr marL="91450" marR="91450" marT="45725" marB="45725"/>
                </a:tc>
                <a:tc>
                  <a:txBody>
                    <a:bodyPr/>
                    <a:lstStyle/>
                    <a:p>
                      <a:pPr marL="0" marR="0" lvl="0" indent="0" algn="l" rtl="0">
                        <a:spcBef>
                          <a:spcPts val="0"/>
                        </a:spcBef>
                        <a:spcAft>
                          <a:spcPts val="0"/>
                        </a:spcAft>
                        <a:buNone/>
                      </a:pPr>
                      <a:r>
                        <a:rPr lang="en-CA" sz="2200">
                          <a:solidFill>
                            <a:srgbClr val="C00000"/>
                          </a:solidFill>
                        </a:rPr>
                        <a:t>*NEW</a:t>
                      </a:r>
                      <a:endParaRPr sz="2200"/>
                    </a:p>
                    <a:p>
                      <a:pPr marL="0" marR="0" lvl="0" indent="0" algn="l" rtl="0">
                        <a:spcBef>
                          <a:spcPts val="0"/>
                        </a:spcBef>
                        <a:spcAft>
                          <a:spcPts val="0"/>
                        </a:spcAft>
                        <a:buNone/>
                      </a:pPr>
                      <a:r>
                        <a:rPr lang="en-CA" sz="2200"/>
                        <a:t>Resignation and Termination</a:t>
                      </a:r>
                      <a:endParaRPr/>
                    </a:p>
                  </a:txBody>
                  <a:tcPr marL="91450" marR="91450" marT="45725" marB="45725"/>
                </a:tc>
                <a:tc>
                  <a:txBody>
                    <a:bodyPr/>
                    <a:lstStyle/>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Termination can be: end of contract; with cause; without cause; or probationary</a:t>
                      </a:r>
                      <a:endParaRPr/>
                    </a:p>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New schedule for termination notice or pay in lieu of notice for without cause terminations</a:t>
                      </a:r>
                      <a:endParaRPr/>
                    </a:p>
                  </a:txBody>
                  <a:tcPr marL="91450" marR="91450" marT="45725" marB="45725"/>
                </a:tc>
                <a:extLst>
                  <a:ext uri="{0D108BD9-81ED-4DB2-BD59-A6C34878D82A}">
                    <a16:rowId xmlns:a16="http://schemas.microsoft.com/office/drawing/2014/main" val="10002"/>
                  </a:ext>
                </a:extLst>
              </a:tr>
              <a:tr h="1669850">
                <a:tc>
                  <a:txBody>
                    <a:bodyPr/>
                    <a:lstStyle/>
                    <a:p>
                      <a:pPr marL="0" marR="0" lvl="0" indent="0" algn="l" rtl="0">
                        <a:spcBef>
                          <a:spcPts val="0"/>
                        </a:spcBef>
                        <a:spcAft>
                          <a:spcPts val="0"/>
                        </a:spcAft>
                        <a:buNone/>
                      </a:pPr>
                      <a:r>
                        <a:rPr lang="en-CA" sz="2200"/>
                        <a:t>15</a:t>
                      </a:r>
                      <a:endParaRPr/>
                    </a:p>
                  </a:txBody>
                  <a:tcPr marL="91450" marR="91450" marT="45725" marB="45725"/>
                </a:tc>
                <a:tc>
                  <a:txBody>
                    <a:bodyPr/>
                    <a:lstStyle/>
                    <a:p>
                      <a:pPr marL="0" marR="0" lvl="0" indent="0" algn="l" rtl="0">
                        <a:spcBef>
                          <a:spcPts val="0"/>
                        </a:spcBef>
                        <a:spcAft>
                          <a:spcPts val="0"/>
                        </a:spcAft>
                        <a:buNone/>
                      </a:pPr>
                      <a:r>
                        <a:rPr lang="en-CA" sz="2200">
                          <a:solidFill>
                            <a:srgbClr val="C00000"/>
                          </a:solidFill>
                        </a:rPr>
                        <a:t>*NEW</a:t>
                      </a:r>
                      <a:endParaRPr sz="2200"/>
                    </a:p>
                    <a:p>
                      <a:pPr marL="0" marR="0" lvl="0" indent="0" algn="l" rtl="0">
                        <a:spcBef>
                          <a:spcPts val="0"/>
                        </a:spcBef>
                        <a:spcAft>
                          <a:spcPts val="0"/>
                        </a:spcAft>
                        <a:buNone/>
                      </a:pPr>
                      <a:r>
                        <a:rPr lang="en-CA" sz="2200"/>
                        <a:t>Grievance Process</a:t>
                      </a:r>
                      <a:endParaRPr/>
                    </a:p>
                  </a:txBody>
                  <a:tcPr marL="91450" marR="91450" marT="45725" marB="45725"/>
                </a:tc>
                <a:tc>
                  <a:txBody>
                    <a:bodyPr/>
                    <a:lstStyle/>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Step I of the process is still to meet with the PI and attempt to resolve internally</a:t>
                      </a:r>
                      <a:endParaRPr/>
                    </a:p>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PDAC will bring forward grievances – postdoc participation in meetings is optional</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title"/>
          </p:nvPr>
        </p:nvSpPr>
        <p:spPr>
          <a:xfrm>
            <a:off x="387693" y="284199"/>
            <a:ext cx="7347637" cy="988542"/>
          </a:xfrm>
          <a:prstGeom prst="rect">
            <a:avLst/>
          </a:prstGeom>
          <a:noFill/>
          <a:ln>
            <a:noFill/>
          </a:ln>
        </p:spPr>
        <p:txBody>
          <a:bodyPr spcFirstLastPara="1" wrap="square" lIns="91425" tIns="45700" rIns="91425" bIns="45700" anchor="ctr" anchorCtr="0">
            <a:normAutofit/>
          </a:bodyPr>
          <a:lstStyle/>
          <a:p>
            <a:pPr marL="0" lvl="0" indent="0" algn="l" rtl="0">
              <a:lnSpc>
                <a:spcPct val="106250"/>
              </a:lnSpc>
              <a:spcBef>
                <a:spcPts val="0"/>
              </a:spcBef>
              <a:spcAft>
                <a:spcPts val="0"/>
              </a:spcAft>
              <a:buClr>
                <a:schemeClr val="accent1"/>
              </a:buClr>
              <a:buSzPts val="3200"/>
              <a:buFont typeface="Calibri"/>
              <a:buNone/>
            </a:pPr>
            <a:r>
              <a:rPr lang="en-CA"/>
              <a:t>Benefits of Performance Management</a:t>
            </a:r>
            <a:endParaRPr>
              <a:highlight>
                <a:srgbClr val="FFFF00"/>
              </a:highlight>
            </a:endParaRPr>
          </a:p>
        </p:txBody>
      </p:sp>
      <p:sp>
        <p:nvSpPr>
          <p:cNvPr id="200" name="Google Shape;200;p11"/>
          <p:cNvSpPr txBox="1">
            <a:spLocks noGrp="1"/>
          </p:cNvSpPr>
          <p:nvPr>
            <p:ph type="sldNum" idx="12"/>
          </p:nvPr>
        </p:nvSpPr>
        <p:spPr>
          <a:xfrm>
            <a:off x="6868814" y="6449026"/>
            <a:ext cx="2057400" cy="24833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CA"/>
              <a:t>11</a:t>
            </a:fld>
            <a:endParaRPr/>
          </a:p>
        </p:txBody>
      </p:sp>
      <p:sp>
        <p:nvSpPr>
          <p:cNvPr id="201" name="Google Shape;201;p11"/>
          <p:cNvSpPr txBox="1">
            <a:spLocks noGrp="1"/>
          </p:cNvSpPr>
          <p:nvPr>
            <p:ph type="body" idx="1"/>
          </p:nvPr>
        </p:nvSpPr>
        <p:spPr>
          <a:xfrm>
            <a:off x="387692" y="1272741"/>
            <a:ext cx="8113757" cy="46399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E32726"/>
              </a:buClr>
              <a:buSzPts val="2600"/>
              <a:buChar char="•"/>
            </a:pPr>
            <a:r>
              <a:rPr lang="en-CA" sz="2600"/>
              <a:t>A regular performance review cadence allows issues to be identified and resolved in an appropriate time frame</a:t>
            </a:r>
            <a:endParaRPr/>
          </a:p>
          <a:p>
            <a:pPr marL="228600" lvl="0" indent="-228600" algn="l" rtl="0">
              <a:lnSpc>
                <a:spcPct val="90000"/>
              </a:lnSpc>
              <a:spcBef>
                <a:spcPts val="1000"/>
              </a:spcBef>
              <a:spcAft>
                <a:spcPts val="0"/>
              </a:spcAft>
              <a:buClr>
                <a:srgbClr val="E32726"/>
              </a:buClr>
              <a:buSzPts val="2600"/>
              <a:buChar char="•"/>
            </a:pPr>
            <a:r>
              <a:rPr lang="en-CA" sz="2600"/>
              <a:t>Focus on getting the right work done effectively</a:t>
            </a:r>
            <a:endParaRPr/>
          </a:p>
          <a:p>
            <a:pPr marL="685800" lvl="1" indent="-228600" algn="l" rtl="0">
              <a:lnSpc>
                <a:spcPct val="90000"/>
              </a:lnSpc>
              <a:spcBef>
                <a:spcPts val="500"/>
              </a:spcBef>
              <a:spcAft>
                <a:spcPts val="0"/>
              </a:spcAft>
              <a:buSzPts val="2400"/>
              <a:buChar char="•"/>
            </a:pPr>
            <a:r>
              <a:rPr lang="en-CA"/>
              <a:t>Establish priorities and measures of success</a:t>
            </a:r>
            <a:endParaRPr/>
          </a:p>
          <a:p>
            <a:pPr marL="685800" lvl="1" indent="-228600" algn="l" rtl="0">
              <a:lnSpc>
                <a:spcPct val="90000"/>
              </a:lnSpc>
              <a:spcBef>
                <a:spcPts val="500"/>
              </a:spcBef>
              <a:spcAft>
                <a:spcPts val="0"/>
              </a:spcAft>
              <a:buSzPts val="2400"/>
              <a:buChar char="•"/>
            </a:pPr>
            <a:r>
              <a:rPr lang="en-CA"/>
              <a:t>Clarifies expectations</a:t>
            </a:r>
            <a:endParaRPr/>
          </a:p>
          <a:p>
            <a:pPr marL="685800" lvl="1" indent="-228600" algn="l" rtl="0">
              <a:lnSpc>
                <a:spcPct val="90000"/>
              </a:lnSpc>
              <a:spcBef>
                <a:spcPts val="500"/>
              </a:spcBef>
              <a:spcAft>
                <a:spcPts val="0"/>
              </a:spcAft>
              <a:buSzPts val="2400"/>
              <a:buChar char="•"/>
            </a:pPr>
            <a:r>
              <a:rPr lang="en-CA"/>
              <a:t>Identify and eliminate roadblocks in real-time</a:t>
            </a:r>
            <a:endParaRPr/>
          </a:p>
          <a:p>
            <a:pPr marL="685800" lvl="1" indent="-228600" algn="l" rtl="0">
              <a:lnSpc>
                <a:spcPct val="90000"/>
              </a:lnSpc>
              <a:spcBef>
                <a:spcPts val="500"/>
              </a:spcBef>
              <a:spcAft>
                <a:spcPts val="0"/>
              </a:spcAft>
              <a:buSzPts val="2400"/>
              <a:buChar char="•"/>
            </a:pPr>
            <a:r>
              <a:rPr lang="en-CA"/>
              <a:t>Highlight opportunities for development and growth</a:t>
            </a:r>
            <a:endParaRPr/>
          </a:p>
          <a:p>
            <a:pPr marL="457200" lvl="1" indent="0" algn="l" rtl="0">
              <a:lnSpc>
                <a:spcPct val="90000"/>
              </a:lnSpc>
              <a:spcBef>
                <a:spcPts val="500"/>
              </a:spcBef>
              <a:spcAft>
                <a:spcPts val="0"/>
              </a:spcAft>
              <a:buSzPts val="1000"/>
              <a:buNone/>
            </a:pPr>
            <a:endParaRPr sz="1000"/>
          </a:p>
          <a:p>
            <a:pPr marL="228600" lvl="0" indent="-228600" algn="l" rtl="0">
              <a:lnSpc>
                <a:spcPct val="90000"/>
              </a:lnSpc>
              <a:spcBef>
                <a:spcPts val="1000"/>
              </a:spcBef>
              <a:spcAft>
                <a:spcPts val="0"/>
              </a:spcAft>
              <a:buClr>
                <a:srgbClr val="E32726"/>
              </a:buClr>
              <a:buSzPts val="2600"/>
              <a:buChar char="•"/>
            </a:pPr>
            <a:r>
              <a:rPr lang="en-CA" sz="2600"/>
              <a:t>It helps Post Docs feel connected</a:t>
            </a:r>
            <a:endParaRPr/>
          </a:p>
          <a:p>
            <a:pPr marL="685800" lvl="1" indent="-228600" algn="l" rtl="0">
              <a:lnSpc>
                <a:spcPct val="90000"/>
              </a:lnSpc>
              <a:spcBef>
                <a:spcPts val="500"/>
              </a:spcBef>
              <a:spcAft>
                <a:spcPts val="0"/>
              </a:spcAft>
              <a:buSzPts val="2400"/>
              <a:buChar char="•"/>
            </a:pPr>
            <a:r>
              <a:rPr lang="en-CA"/>
              <a:t>Aligns individual Postdoc work with their supervisor, the team, the unit, the department, and the university.</a:t>
            </a:r>
            <a:endParaRPr/>
          </a:p>
          <a:p>
            <a:pPr marL="685800" lvl="1" indent="-228600" algn="l" rtl="0">
              <a:lnSpc>
                <a:spcPct val="90000"/>
              </a:lnSpc>
              <a:spcBef>
                <a:spcPts val="500"/>
              </a:spcBef>
              <a:spcAft>
                <a:spcPts val="0"/>
              </a:spcAft>
              <a:buSzPts val="2400"/>
              <a:buChar char="•"/>
            </a:pPr>
            <a:r>
              <a:rPr lang="en-CA"/>
              <a:t>Two-way feedback</a:t>
            </a:r>
            <a:endParaRPr/>
          </a:p>
          <a:p>
            <a:pPr marL="228600" lvl="0" indent="-50800" algn="l" rtl="0">
              <a:lnSpc>
                <a:spcPct val="90000"/>
              </a:lnSpc>
              <a:spcBef>
                <a:spcPts val="1000"/>
              </a:spcBef>
              <a:spcAft>
                <a:spcPts val="0"/>
              </a:spcAft>
              <a:buClr>
                <a:srgbClr val="E32726"/>
              </a:buClr>
              <a:buSzPts val="2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a:spLocks noGrp="1"/>
          </p:cNvSpPr>
          <p:nvPr>
            <p:ph type="title"/>
          </p:nvPr>
        </p:nvSpPr>
        <p:spPr>
          <a:xfrm>
            <a:off x="387693" y="284199"/>
            <a:ext cx="7347637" cy="988542"/>
          </a:xfrm>
          <a:prstGeom prst="rect">
            <a:avLst/>
          </a:prstGeom>
          <a:noFill/>
          <a:ln>
            <a:noFill/>
          </a:ln>
        </p:spPr>
        <p:txBody>
          <a:bodyPr spcFirstLastPara="1" wrap="square" lIns="91425" tIns="45700" rIns="91425" bIns="45700" anchor="ctr" anchorCtr="0">
            <a:normAutofit/>
          </a:bodyPr>
          <a:lstStyle/>
          <a:p>
            <a:pPr marL="0" lvl="0" indent="0" algn="l" rtl="0">
              <a:lnSpc>
                <a:spcPct val="106250"/>
              </a:lnSpc>
              <a:spcBef>
                <a:spcPts val="0"/>
              </a:spcBef>
              <a:spcAft>
                <a:spcPts val="0"/>
              </a:spcAft>
              <a:buClr>
                <a:schemeClr val="accent1"/>
              </a:buClr>
              <a:buSzPts val="3200"/>
              <a:buFont typeface="Calibri"/>
              <a:buNone/>
            </a:pPr>
            <a:r>
              <a:rPr lang="en-CA"/>
              <a:t>Probationary Assessments (Article 6)</a:t>
            </a:r>
            <a:endParaRPr>
              <a:highlight>
                <a:srgbClr val="FFFF00"/>
              </a:highlight>
            </a:endParaRPr>
          </a:p>
        </p:txBody>
      </p:sp>
      <p:sp>
        <p:nvSpPr>
          <p:cNvPr id="207" name="Google Shape;207;p12"/>
          <p:cNvSpPr txBox="1">
            <a:spLocks noGrp="1"/>
          </p:cNvSpPr>
          <p:nvPr>
            <p:ph type="sldNum" idx="12"/>
          </p:nvPr>
        </p:nvSpPr>
        <p:spPr>
          <a:xfrm>
            <a:off x="6868814" y="6449026"/>
            <a:ext cx="2057400" cy="24833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CA"/>
              <a:t>12</a:t>
            </a:fld>
            <a:endParaRPr/>
          </a:p>
        </p:txBody>
      </p:sp>
      <p:sp>
        <p:nvSpPr>
          <p:cNvPr id="208" name="Google Shape;208;p12"/>
          <p:cNvSpPr txBox="1">
            <a:spLocks noGrp="1"/>
          </p:cNvSpPr>
          <p:nvPr>
            <p:ph type="body" idx="1"/>
          </p:nvPr>
        </p:nvSpPr>
        <p:spPr>
          <a:xfrm>
            <a:off x="387692" y="1272741"/>
            <a:ext cx="8651533" cy="479468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E32726"/>
              </a:buClr>
              <a:buSzPts val="2600"/>
              <a:buChar char="•"/>
            </a:pPr>
            <a:r>
              <a:rPr lang="en-CA" sz="2600"/>
              <a:t>Review job expectations, progress made so far, opportunities for development, confirm expectations, and to set performance goals</a:t>
            </a:r>
            <a:endParaRPr/>
          </a:p>
          <a:p>
            <a:pPr marL="228600" lvl="0" indent="-228600" algn="l" rtl="0">
              <a:lnSpc>
                <a:spcPct val="90000"/>
              </a:lnSpc>
              <a:spcBef>
                <a:spcPts val="1000"/>
              </a:spcBef>
              <a:spcAft>
                <a:spcPts val="0"/>
              </a:spcAft>
              <a:buClr>
                <a:srgbClr val="E32726"/>
              </a:buClr>
              <a:buSzPts val="2600"/>
              <a:buChar char="•"/>
            </a:pPr>
            <a:r>
              <a:rPr lang="en-CA" sz="2600"/>
              <a:t>At 3 month mark for new Postdocs; probationary period can be extended if the PI requests (reasons must be provided to post doc and PDAC) </a:t>
            </a:r>
            <a:endParaRPr/>
          </a:p>
          <a:p>
            <a:pPr marL="228600" lvl="0" indent="-228600" algn="l" rtl="0">
              <a:lnSpc>
                <a:spcPct val="90000"/>
              </a:lnSpc>
              <a:spcBef>
                <a:spcPts val="1000"/>
              </a:spcBef>
              <a:spcAft>
                <a:spcPts val="0"/>
              </a:spcAft>
              <a:buClr>
                <a:srgbClr val="E32726"/>
              </a:buClr>
              <a:buSzPts val="2600"/>
              <a:buChar char="•"/>
            </a:pPr>
            <a:r>
              <a:rPr lang="en-CA" sz="2600"/>
              <a:t> Meeting of supervisor and employee (Article 5.7)</a:t>
            </a:r>
            <a:endParaRPr/>
          </a:p>
          <a:p>
            <a:pPr marL="228600" lvl="0" indent="-228600" algn="l" rtl="0">
              <a:lnSpc>
                <a:spcPct val="90000"/>
              </a:lnSpc>
              <a:spcBef>
                <a:spcPts val="1000"/>
              </a:spcBef>
              <a:spcAft>
                <a:spcPts val="0"/>
              </a:spcAft>
              <a:buClr>
                <a:srgbClr val="E32726"/>
              </a:buClr>
              <a:buSzPts val="2600"/>
              <a:buChar char="•"/>
            </a:pPr>
            <a:r>
              <a:rPr lang="en-CA" sz="2600"/>
              <a:t> Online probationary reviews</a:t>
            </a:r>
            <a:endParaRPr/>
          </a:p>
          <a:p>
            <a:pPr marL="685800" lvl="1" indent="-228600" algn="l" rtl="0">
              <a:lnSpc>
                <a:spcPct val="90000"/>
              </a:lnSpc>
              <a:spcBef>
                <a:spcPts val="500"/>
              </a:spcBef>
              <a:spcAft>
                <a:spcPts val="0"/>
              </a:spcAft>
              <a:buSzPts val="2400"/>
              <a:buChar char="•"/>
            </a:pPr>
            <a:r>
              <a:rPr lang="en-CA"/>
              <a:t>Email notifications sent to supervisors prior to probation date</a:t>
            </a:r>
            <a:endParaRPr/>
          </a:p>
          <a:p>
            <a:pPr marL="685800" lvl="1" indent="-228600" algn="l" rtl="0">
              <a:lnSpc>
                <a:spcPct val="90000"/>
              </a:lnSpc>
              <a:spcBef>
                <a:spcPts val="500"/>
              </a:spcBef>
              <a:spcAft>
                <a:spcPts val="0"/>
              </a:spcAft>
              <a:buSzPts val="2400"/>
              <a:buChar char="•"/>
            </a:pPr>
            <a:r>
              <a:rPr lang="en-CA"/>
              <a:t>post doc acknowledgement </a:t>
            </a:r>
            <a:endParaRPr/>
          </a:p>
          <a:p>
            <a:pPr marL="685800" lvl="1" indent="-228600" algn="l" rtl="0">
              <a:lnSpc>
                <a:spcPct val="90000"/>
              </a:lnSpc>
              <a:spcBef>
                <a:spcPts val="500"/>
              </a:spcBef>
              <a:spcAft>
                <a:spcPts val="0"/>
              </a:spcAft>
              <a:buSzPts val="2400"/>
              <a:buChar char="•"/>
            </a:pPr>
            <a:r>
              <a:rPr lang="en-CA"/>
              <a:t>Access through MyUofC portal</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title"/>
          </p:nvPr>
        </p:nvSpPr>
        <p:spPr>
          <a:xfrm>
            <a:off x="387693" y="284199"/>
            <a:ext cx="7347637" cy="98854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6250"/>
              </a:lnSpc>
              <a:spcBef>
                <a:spcPts val="0"/>
              </a:spcBef>
              <a:spcAft>
                <a:spcPts val="0"/>
              </a:spcAft>
              <a:buClr>
                <a:schemeClr val="accent1"/>
              </a:buClr>
              <a:buSzPts val="3200"/>
              <a:buFont typeface="Calibri"/>
              <a:buNone/>
            </a:pPr>
            <a:r>
              <a:rPr lang="en-CA"/>
              <a:t>Goal Setting &amp; Annual Performance Review Process (Article 12)</a:t>
            </a:r>
            <a:endParaRPr>
              <a:highlight>
                <a:srgbClr val="FFFF00"/>
              </a:highlight>
            </a:endParaRPr>
          </a:p>
        </p:txBody>
      </p:sp>
      <p:sp>
        <p:nvSpPr>
          <p:cNvPr id="214" name="Google Shape;214;p13"/>
          <p:cNvSpPr txBox="1">
            <a:spLocks noGrp="1"/>
          </p:cNvSpPr>
          <p:nvPr>
            <p:ph type="sldNum" idx="12"/>
          </p:nvPr>
        </p:nvSpPr>
        <p:spPr>
          <a:xfrm>
            <a:off x="6868814" y="6449026"/>
            <a:ext cx="2057400" cy="24833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CA"/>
              <a:t>13</a:t>
            </a:fld>
            <a:endParaRPr/>
          </a:p>
        </p:txBody>
      </p:sp>
      <p:sp>
        <p:nvSpPr>
          <p:cNvPr id="215" name="Google Shape;215;p13"/>
          <p:cNvSpPr txBox="1">
            <a:spLocks noGrp="1"/>
          </p:cNvSpPr>
          <p:nvPr>
            <p:ph type="body" idx="1"/>
          </p:nvPr>
        </p:nvSpPr>
        <p:spPr>
          <a:xfrm>
            <a:off x="301967" y="1272741"/>
            <a:ext cx="8756308" cy="46399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CA" sz="2400"/>
              <a:t>Goal Setting:</a:t>
            </a:r>
            <a:endParaRPr/>
          </a:p>
          <a:p>
            <a:pPr marL="685800" lvl="1" indent="-228600" algn="l" rtl="0">
              <a:lnSpc>
                <a:spcPct val="90000"/>
              </a:lnSpc>
              <a:spcBef>
                <a:spcPts val="500"/>
              </a:spcBef>
              <a:spcAft>
                <a:spcPts val="0"/>
              </a:spcAft>
              <a:buSzPts val="2200"/>
              <a:buChar char="•"/>
            </a:pPr>
            <a:r>
              <a:rPr lang="en-CA" sz="2200"/>
              <a:t>Supervisors meet with Post Docs to discuss job expectations and goals for the new performance year.</a:t>
            </a:r>
            <a:endParaRPr/>
          </a:p>
          <a:p>
            <a:pPr marL="685800" lvl="1" indent="-228600" algn="l" rtl="0">
              <a:lnSpc>
                <a:spcPct val="90000"/>
              </a:lnSpc>
              <a:spcBef>
                <a:spcPts val="500"/>
              </a:spcBef>
              <a:spcAft>
                <a:spcPts val="0"/>
              </a:spcAft>
              <a:buSzPts val="2200"/>
              <a:buChar char="•"/>
            </a:pPr>
            <a:r>
              <a:rPr lang="en-CA" sz="2200"/>
              <a:t>Goals recorded by post docs in an online performance document.</a:t>
            </a:r>
            <a:endParaRPr/>
          </a:p>
          <a:p>
            <a:pPr marL="457200" lvl="1" indent="0" algn="l" rtl="0">
              <a:lnSpc>
                <a:spcPct val="90000"/>
              </a:lnSpc>
              <a:spcBef>
                <a:spcPts val="500"/>
              </a:spcBef>
              <a:spcAft>
                <a:spcPts val="0"/>
              </a:spcAft>
              <a:buSzPts val="1200"/>
              <a:buNone/>
            </a:pPr>
            <a:endParaRPr sz="1200"/>
          </a:p>
          <a:p>
            <a:pPr marL="0" lvl="0" indent="0" algn="l" rtl="0">
              <a:lnSpc>
                <a:spcPct val="90000"/>
              </a:lnSpc>
              <a:spcBef>
                <a:spcPts val="1000"/>
              </a:spcBef>
              <a:spcAft>
                <a:spcPts val="0"/>
              </a:spcAft>
              <a:buSzPts val="2400"/>
              <a:buNone/>
            </a:pPr>
            <a:r>
              <a:rPr lang="en-CA" sz="2400"/>
              <a:t>Regular 1:1 Meetings:</a:t>
            </a:r>
            <a:endParaRPr/>
          </a:p>
          <a:p>
            <a:pPr marL="685800" lvl="1" indent="-228600" algn="l" rtl="0">
              <a:lnSpc>
                <a:spcPct val="90000"/>
              </a:lnSpc>
              <a:spcBef>
                <a:spcPts val="500"/>
              </a:spcBef>
              <a:spcAft>
                <a:spcPts val="0"/>
              </a:spcAft>
              <a:buSzPts val="2200"/>
              <a:buChar char="•"/>
            </a:pPr>
            <a:r>
              <a:rPr lang="en-CA" sz="2200"/>
              <a:t>Two-way feedback</a:t>
            </a:r>
            <a:endParaRPr/>
          </a:p>
          <a:p>
            <a:pPr marL="685800" lvl="1" indent="-228600" algn="l" rtl="0">
              <a:lnSpc>
                <a:spcPct val="90000"/>
              </a:lnSpc>
              <a:spcBef>
                <a:spcPts val="500"/>
              </a:spcBef>
              <a:spcAft>
                <a:spcPts val="0"/>
              </a:spcAft>
              <a:buSzPts val="2200"/>
              <a:buChar char="•"/>
            </a:pPr>
            <a:r>
              <a:rPr lang="en-CA" sz="2200"/>
              <a:t>Resolve issues early</a:t>
            </a:r>
            <a:endParaRPr/>
          </a:p>
          <a:p>
            <a:pPr marL="0" lvl="0" indent="0" algn="l" rtl="0">
              <a:lnSpc>
                <a:spcPct val="90000"/>
              </a:lnSpc>
              <a:spcBef>
                <a:spcPts val="1000"/>
              </a:spcBef>
              <a:spcAft>
                <a:spcPts val="0"/>
              </a:spcAft>
              <a:buSzPts val="1200"/>
              <a:buNone/>
            </a:pPr>
            <a:endParaRPr sz="1200"/>
          </a:p>
          <a:p>
            <a:pPr marL="0" lvl="0" indent="0" algn="l" rtl="0">
              <a:lnSpc>
                <a:spcPct val="90000"/>
              </a:lnSpc>
              <a:spcBef>
                <a:spcPts val="1000"/>
              </a:spcBef>
              <a:spcAft>
                <a:spcPts val="0"/>
              </a:spcAft>
              <a:buSzPts val="2400"/>
              <a:buNone/>
            </a:pPr>
            <a:r>
              <a:rPr lang="en-CA" sz="2400"/>
              <a:t>Annual Performance Review process :</a:t>
            </a:r>
            <a:endParaRPr/>
          </a:p>
          <a:p>
            <a:pPr marL="685800" lvl="1" indent="-228600" algn="l" rtl="0">
              <a:lnSpc>
                <a:spcPct val="90000"/>
              </a:lnSpc>
              <a:spcBef>
                <a:spcPts val="500"/>
              </a:spcBef>
              <a:spcAft>
                <a:spcPts val="0"/>
              </a:spcAft>
              <a:buSzPts val="2200"/>
              <a:buChar char="•"/>
            </a:pPr>
            <a:r>
              <a:rPr lang="en-CA" sz="2200"/>
              <a:t>Annual formal overall review of performance</a:t>
            </a:r>
            <a:endParaRPr/>
          </a:p>
          <a:p>
            <a:pPr marL="685800" lvl="1" indent="-228600" algn="l" rtl="0">
              <a:lnSpc>
                <a:spcPct val="90000"/>
              </a:lnSpc>
              <a:spcBef>
                <a:spcPts val="500"/>
              </a:spcBef>
              <a:spcAft>
                <a:spcPts val="0"/>
              </a:spcAft>
              <a:buSzPts val="2200"/>
              <a:buChar char="•"/>
            </a:pPr>
            <a:r>
              <a:rPr lang="en-CA" sz="2200"/>
              <a:t>Supervisors review goals/expectations and launch final assessments</a:t>
            </a:r>
            <a:endParaRPr/>
          </a:p>
          <a:p>
            <a:pPr marL="685800" lvl="1" indent="-228600" algn="l" rtl="0">
              <a:lnSpc>
                <a:spcPct val="90000"/>
              </a:lnSpc>
              <a:spcBef>
                <a:spcPts val="500"/>
              </a:spcBef>
              <a:spcAft>
                <a:spcPts val="0"/>
              </a:spcAft>
              <a:buSzPts val="2200"/>
              <a:buChar char="•"/>
            </a:pPr>
            <a:r>
              <a:rPr lang="en-CA" sz="2200"/>
              <a:t>Post Docs complete and submit self-assessments</a:t>
            </a:r>
            <a:endParaRPr/>
          </a:p>
          <a:p>
            <a:pPr marL="685800" lvl="1" indent="-228600" algn="l" rtl="0">
              <a:lnSpc>
                <a:spcPct val="90000"/>
              </a:lnSpc>
              <a:spcBef>
                <a:spcPts val="500"/>
              </a:spcBef>
              <a:spcAft>
                <a:spcPts val="0"/>
              </a:spcAft>
              <a:buSzPts val="2200"/>
              <a:buChar char="•"/>
            </a:pPr>
            <a:r>
              <a:rPr lang="en-CA" sz="2200"/>
              <a:t>Supervisors hold review meetings and submit assessments</a:t>
            </a:r>
            <a:endParaRPr/>
          </a:p>
          <a:p>
            <a:pPr marL="685800" lvl="1" indent="-228600" algn="l" rtl="0">
              <a:lnSpc>
                <a:spcPct val="90000"/>
              </a:lnSpc>
              <a:spcBef>
                <a:spcPts val="500"/>
              </a:spcBef>
              <a:spcAft>
                <a:spcPts val="0"/>
              </a:spcAft>
              <a:buSzPts val="2200"/>
              <a:buChar char="•"/>
            </a:pPr>
            <a:r>
              <a:rPr lang="en-CA" sz="2200"/>
              <a:t>Post Doc reviews and acknowledge review documents</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Website, Resources, Additional Contact</a:t>
            </a:r>
          </a:p>
        </p:txBody>
      </p:sp>
      <p:sp>
        <p:nvSpPr>
          <p:cNvPr id="3" name="Slide Number Placeholder 2"/>
          <p:cNvSpPr>
            <a:spLocks noGrp="1"/>
          </p:cNvSpPr>
          <p:nvPr>
            <p:ph type="sldNum" sz="quarter" idx="12"/>
          </p:nvPr>
        </p:nvSpPr>
        <p:spPr/>
        <p:txBody>
          <a:bodyPr/>
          <a:lstStyle/>
          <a:p>
            <a:fld id="{5C35FCF4-C3EF-BD43-82E0-05BC237DAD2A}" type="slidenum">
              <a:rPr lang="en-US" smtClean="0"/>
              <a:pPr/>
              <a:t>14</a:t>
            </a:fld>
            <a:endParaRPr lang="en-US" dirty="0"/>
          </a:p>
        </p:txBody>
      </p:sp>
      <p:sp>
        <p:nvSpPr>
          <p:cNvPr id="4" name="Content Placeholder 3"/>
          <p:cNvSpPr>
            <a:spLocks noGrp="1"/>
          </p:cNvSpPr>
          <p:nvPr>
            <p:ph idx="1"/>
          </p:nvPr>
        </p:nvSpPr>
        <p:spPr>
          <a:xfrm>
            <a:off x="387693" y="1395399"/>
            <a:ext cx="8113757" cy="4814901"/>
          </a:xfrm>
        </p:spPr>
        <p:txBody>
          <a:bodyPr/>
          <a:lstStyle/>
          <a:p>
            <a:r>
              <a:rPr lang="en-CA" sz="1200" dirty="0"/>
              <a:t>Postdoc Office</a:t>
            </a:r>
          </a:p>
          <a:p>
            <a:pPr lvl="1"/>
            <a:r>
              <a:rPr lang="en-CA" sz="1200" dirty="0"/>
              <a:t>Forms, Appointment Information, Leaves</a:t>
            </a:r>
          </a:p>
          <a:p>
            <a:pPr lvl="1"/>
            <a:r>
              <a:rPr lang="en-CA" sz="1200" dirty="0">
                <a:hlinkClick r:id="rId2"/>
              </a:rPr>
              <a:t>postdoc@ucalgary.ca</a:t>
            </a:r>
            <a:r>
              <a:rPr lang="en-CA" sz="1200" dirty="0"/>
              <a:t> </a:t>
            </a:r>
          </a:p>
          <a:p>
            <a:pPr lvl="1"/>
            <a:r>
              <a:rPr lang="en-CA" sz="1200" dirty="0">
                <a:hlinkClick r:id="rId3"/>
              </a:rPr>
              <a:t>https://research.ucalgary.ca/postdocs/</a:t>
            </a:r>
            <a:endParaRPr lang="en-CA" sz="1200" dirty="0"/>
          </a:p>
          <a:p>
            <a:pPr lvl="1"/>
            <a:endParaRPr lang="en-US" sz="1200" dirty="0"/>
          </a:p>
          <a:p>
            <a:r>
              <a:rPr lang="en-CA" sz="1200" dirty="0"/>
              <a:t>Human Resources and </a:t>
            </a:r>
            <a:r>
              <a:rPr lang="en-CA" sz="1200" dirty="0" err="1"/>
              <a:t>UService</a:t>
            </a:r>
            <a:r>
              <a:rPr lang="en-CA" sz="1200" dirty="0"/>
              <a:t> Contact Information </a:t>
            </a:r>
          </a:p>
          <a:p>
            <a:pPr lvl="1"/>
            <a:r>
              <a:rPr lang="en-CA" sz="1200" dirty="0">
                <a:hlinkClick r:id="rId4"/>
              </a:rPr>
              <a:t>HR Advisor, Academic by Faculty/Unit </a:t>
            </a:r>
            <a:endParaRPr lang="en-CA" sz="1200" dirty="0"/>
          </a:p>
          <a:p>
            <a:pPr lvl="1"/>
            <a:r>
              <a:rPr lang="en-CA" sz="1200" dirty="0"/>
              <a:t>Email: </a:t>
            </a:r>
            <a:r>
              <a:rPr lang="en-CA" sz="1200" dirty="0">
                <a:hlinkClick r:id="rId5"/>
              </a:rPr>
              <a:t>hr@ucalgary.ca</a:t>
            </a:r>
            <a:endParaRPr lang="en-CA" sz="1200" dirty="0"/>
          </a:p>
          <a:p>
            <a:pPr lvl="1"/>
            <a:r>
              <a:rPr lang="en-CA" sz="1200" dirty="0"/>
              <a:t>Phone: 403-210-9300</a:t>
            </a:r>
          </a:p>
          <a:p>
            <a:pPr lvl="1"/>
            <a:r>
              <a:rPr lang="en-CA" sz="1200" dirty="0">
                <a:hlinkClick r:id="rId6">
                  <a:extLst>
                    <a:ext uri="{A12FA001-AC4F-418D-AE19-62706E023703}">
                      <ahyp:hlinkClr xmlns:ahyp="http://schemas.microsoft.com/office/drawing/2018/hyperlinkcolor" val="tx"/>
                    </a:ext>
                  </a:extLst>
                </a:hlinkClick>
              </a:rPr>
              <a:t>https://www.ucalgary.ca/uservice</a:t>
            </a:r>
            <a:r>
              <a:rPr lang="en-CA" sz="1200" dirty="0"/>
              <a:t> </a:t>
            </a:r>
          </a:p>
          <a:p>
            <a:pPr marL="0" indent="0">
              <a:buNone/>
            </a:pPr>
            <a:endParaRPr lang="en-US" sz="1200" dirty="0"/>
          </a:p>
          <a:p>
            <a:r>
              <a:rPr lang="en-US" sz="1200" dirty="0"/>
              <a:t>Academic Labour Relations </a:t>
            </a:r>
          </a:p>
          <a:p>
            <a:pPr lvl="1"/>
            <a:r>
              <a:rPr lang="en-US" sz="1200" dirty="0"/>
              <a:t>Collective Agreement</a:t>
            </a:r>
          </a:p>
          <a:p>
            <a:pPr lvl="1"/>
            <a:r>
              <a:rPr lang="en-US" sz="1200" dirty="0"/>
              <a:t>Postdoc Guidelines</a:t>
            </a:r>
            <a:endParaRPr lang="en-CA" sz="1200" dirty="0"/>
          </a:p>
          <a:p>
            <a:pPr lvl="1"/>
            <a:r>
              <a:rPr lang="en-CA" sz="1200" dirty="0">
                <a:hlinkClick r:id="rId7">
                  <a:extLst>
                    <a:ext uri="{A12FA001-AC4F-418D-AE19-62706E023703}">
                      <ahyp:hlinkClr xmlns:ahyp="http://schemas.microsoft.com/office/drawing/2018/hyperlinkcolor" val="tx"/>
                    </a:ext>
                  </a:extLst>
                </a:hlinkClick>
              </a:rPr>
              <a:t>academicrelations@ucalgary.ca</a:t>
            </a:r>
            <a:r>
              <a:rPr lang="en-CA" sz="1200" dirty="0"/>
              <a:t>  </a:t>
            </a:r>
          </a:p>
          <a:p>
            <a:pPr lvl="1"/>
            <a:r>
              <a:rPr lang="en-CA" sz="1200" dirty="0">
                <a:hlinkClick r:id="rId8">
                  <a:extLst>
                    <a:ext uri="{A12FA001-AC4F-418D-AE19-62706E023703}">
                      <ahyp:hlinkClr xmlns:ahyp="http://schemas.microsoft.com/office/drawing/2018/hyperlinkcolor" val="tx"/>
                    </a:ext>
                  </a:extLst>
                </a:hlinkClick>
              </a:rPr>
              <a:t>https://ucalgary.ca/hr/work-compensation/labour-relations</a:t>
            </a:r>
            <a:r>
              <a:rPr lang="en-CA" sz="1200" dirty="0"/>
              <a:t> </a:t>
            </a:r>
          </a:p>
          <a:p>
            <a:pPr lvl="1">
              <a:lnSpc>
                <a:spcPct val="100000"/>
              </a:lnSpc>
              <a:spcBef>
                <a:spcPts val="0"/>
              </a:spcBef>
            </a:pPr>
            <a:endParaRPr lang="en-CA" sz="1200" dirty="0"/>
          </a:p>
          <a:p>
            <a:pPr>
              <a:lnSpc>
                <a:spcPct val="100000"/>
              </a:lnSpc>
              <a:spcBef>
                <a:spcPts val="0"/>
              </a:spcBef>
            </a:pPr>
            <a:r>
              <a:rPr lang="en-CA" sz="1200" dirty="0"/>
              <a:t>PDAC </a:t>
            </a:r>
          </a:p>
          <a:p>
            <a:pPr lvl="1">
              <a:lnSpc>
                <a:spcPct val="100000"/>
              </a:lnSpc>
              <a:spcBef>
                <a:spcPts val="0"/>
              </a:spcBef>
            </a:pPr>
            <a:r>
              <a:rPr lang="en-CA" sz="1200" dirty="0"/>
              <a:t>Website: </a:t>
            </a:r>
            <a:r>
              <a:rPr lang="en-CA" sz="1200" dirty="0">
                <a:hlinkClick r:id="rId9"/>
              </a:rPr>
              <a:t>https://www.pdacalgary.com/</a:t>
            </a:r>
            <a:endParaRPr lang="en-CA" sz="1200" dirty="0"/>
          </a:p>
          <a:p>
            <a:pPr lvl="1">
              <a:lnSpc>
                <a:spcPct val="100000"/>
              </a:lnSpc>
              <a:spcBef>
                <a:spcPts val="0"/>
              </a:spcBef>
            </a:pPr>
            <a:r>
              <a:rPr lang="en-CA" sz="1200" dirty="0"/>
              <a:t>Office: Building EDC 176</a:t>
            </a:r>
          </a:p>
          <a:p>
            <a:pPr lvl="1">
              <a:lnSpc>
                <a:spcPct val="100000"/>
              </a:lnSpc>
              <a:spcBef>
                <a:spcPts val="0"/>
              </a:spcBef>
            </a:pPr>
            <a:r>
              <a:rPr lang="en-CA" sz="1200" dirty="0"/>
              <a:t>Email: </a:t>
            </a:r>
            <a:r>
              <a:rPr lang="en-CA" sz="1200" dirty="0">
                <a:hlinkClick r:id="rId10"/>
              </a:rPr>
              <a:t>labour.relations@pdacalgary.com</a:t>
            </a:r>
            <a:r>
              <a:rPr lang="en-CA" sz="1200" dirty="0"/>
              <a:t> (Kim Smith) </a:t>
            </a:r>
          </a:p>
          <a:p>
            <a:pPr lvl="1">
              <a:lnSpc>
                <a:spcPct val="100000"/>
              </a:lnSpc>
              <a:spcBef>
                <a:spcPts val="0"/>
              </a:spcBef>
            </a:pPr>
            <a:r>
              <a:rPr lang="en-CA" sz="1200" dirty="0"/>
              <a:t>Phone Number: - Coming Soon</a:t>
            </a:r>
          </a:p>
          <a:p>
            <a:pPr lvl="1"/>
            <a:endParaRPr lang="en-CA" sz="1400" dirty="0"/>
          </a:p>
          <a:p>
            <a:pPr lvl="1"/>
            <a:endParaRPr lang="en-CA" sz="1600" dirty="0"/>
          </a:p>
          <a:p>
            <a:pPr marL="457200" lvl="1" indent="0">
              <a:buNone/>
            </a:pPr>
            <a:endParaRPr lang="en-CA" sz="1600" dirty="0"/>
          </a:p>
          <a:p>
            <a:endParaRPr lang="en-CA" sz="1800" dirty="0"/>
          </a:p>
        </p:txBody>
      </p:sp>
    </p:spTree>
    <p:extLst>
      <p:ext uri="{BB962C8B-B14F-4D97-AF65-F5344CB8AC3E}">
        <p14:creationId xmlns:p14="http://schemas.microsoft.com/office/powerpoint/2010/main" val="932235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5"/>
          <p:cNvPicPr preferRelativeResize="0"/>
          <p:nvPr/>
        </p:nvPicPr>
        <p:blipFill rotWithShape="1">
          <a:blip r:embed="rId3">
            <a:alphaModFix/>
          </a:blip>
          <a:srcRect l="16336" t="25282" r="18656" b="25595"/>
          <a:stretch/>
        </p:blipFill>
        <p:spPr>
          <a:xfrm>
            <a:off x="825725" y="911850"/>
            <a:ext cx="6032024" cy="3193149"/>
          </a:xfrm>
          <a:prstGeom prst="rect">
            <a:avLst/>
          </a:prstGeom>
          <a:noFill/>
          <a:ln>
            <a:noFill/>
          </a:ln>
        </p:spPr>
      </p:pic>
      <p:sp>
        <p:nvSpPr>
          <p:cNvPr id="228" name="Google Shape;228;p15"/>
          <p:cNvSpPr txBox="1"/>
          <p:nvPr/>
        </p:nvSpPr>
        <p:spPr>
          <a:xfrm>
            <a:off x="6024600" y="5522400"/>
            <a:ext cx="3119400" cy="133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CA" sz="1600" b="1" i="0" u="none" strike="noStrike" cap="none">
                <a:solidFill>
                  <a:srgbClr val="1A2B33"/>
                </a:solidFill>
              </a:rPr>
              <a:t>Implementation Session</a:t>
            </a:r>
            <a:endParaRPr sz="1600" b="1" i="0" u="none" strike="noStrike" cap="none">
              <a:solidFill>
                <a:srgbClr val="1A2B33"/>
              </a:solidFill>
            </a:endParaRPr>
          </a:p>
          <a:p>
            <a:pPr marL="0" marR="0" lvl="0" indent="0" algn="ctr" rtl="0">
              <a:lnSpc>
                <a:spcPct val="100000"/>
              </a:lnSpc>
              <a:spcBef>
                <a:spcPts val="0"/>
              </a:spcBef>
              <a:spcAft>
                <a:spcPts val="0"/>
              </a:spcAft>
              <a:buNone/>
            </a:pPr>
            <a:endParaRPr sz="1600">
              <a:solidFill>
                <a:srgbClr val="1A2B33"/>
              </a:solidFill>
            </a:endParaRPr>
          </a:p>
          <a:p>
            <a:pPr marL="0" marR="0" lvl="0" indent="0" algn="ctr" rtl="0">
              <a:lnSpc>
                <a:spcPct val="100000"/>
              </a:lnSpc>
              <a:spcBef>
                <a:spcPts val="0"/>
              </a:spcBef>
              <a:spcAft>
                <a:spcPts val="0"/>
              </a:spcAft>
              <a:buNone/>
            </a:pPr>
            <a:r>
              <a:rPr lang="en-CA" sz="1600" b="0" i="0" u="none" strike="noStrike" cap="none">
                <a:solidFill>
                  <a:srgbClr val="1A2B33"/>
                </a:solidFill>
                <a:latin typeface="Arial"/>
                <a:ea typeface="Arial"/>
                <a:cs typeface="Arial"/>
                <a:sym typeface="Arial"/>
              </a:rPr>
              <a:t>Presented by: Kim Smith, </a:t>
            </a:r>
            <a:endParaRPr sz="1600"/>
          </a:p>
          <a:p>
            <a:pPr marL="0" marR="0" lvl="0" indent="0" algn="ctr" rtl="0">
              <a:lnSpc>
                <a:spcPct val="100000"/>
              </a:lnSpc>
              <a:spcBef>
                <a:spcPts val="0"/>
              </a:spcBef>
              <a:spcAft>
                <a:spcPts val="0"/>
              </a:spcAft>
              <a:buNone/>
            </a:pPr>
            <a:r>
              <a:rPr lang="en-CA" sz="1600" b="0" i="0" u="none" strike="noStrike" cap="none">
                <a:solidFill>
                  <a:srgbClr val="1A2B33"/>
                </a:solidFill>
                <a:latin typeface="Arial"/>
                <a:ea typeface="Arial"/>
                <a:cs typeface="Arial"/>
                <a:sym typeface="Arial"/>
              </a:rPr>
              <a:t>PDAC Executive Director</a:t>
            </a:r>
            <a:endParaRPr sz="1600"/>
          </a:p>
        </p:txBody>
      </p:sp>
      <p:sp>
        <p:nvSpPr>
          <p:cNvPr id="229" name="Google Shape;229;p15"/>
          <p:cNvSpPr txBox="1"/>
          <p:nvPr/>
        </p:nvSpPr>
        <p:spPr>
          <a:xfrm>
            <a:off x="337500" y="173294"/>
            <a:ext cx="2505798" cy="106793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3200"/>
              <a:buFont typeface="Nunito"/>
              <a:buNone/>
            </a:pPr>
            <a:endParaRPr sz="2000" b="0" i="0" u="none" strike="noStrike" cap="none">
              <a:solidFill>
                <a:srgbClr val="FBB031"/>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7"/>
          <p:cNvSpPr txBox="1">
            <a:spLocks noGrp="1"/>
          </p:cNvSpPr>
          <p:nvPr>
            <p:ph type="title"/>
          </p:nvPr>
        </p:nvSpPr>
        <p:spPr>
          <a:xfrm>
            <a:off x="819150" y="1127467"/>
            <a:ext cx="7505700" cy="12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a:solidFill>
                  <a:srgbClr val="1A2B33"/>
                </a:solidFill>
              </a:rPr>
              <a:t>Out with the OLD </a:t>
            </a:r>
            <a:endParaRPr/>
          </a:p>
        </p:txBody>
      </p:sp>
      <p:sp>
        <p:nvSpPr>
          <p:cNvPr id="235" name="Google Shape;235;p17"/>
          <p:cNvSpPr txBox="1">
            <a:spLocks noGrp="1"/>
          </p:cNvSpPr>
          <p:nvPr>
            <p:ph type="body" idx="1"/>
          </p:nvPr>
        </p:nvSpPr>
        <p:spPr>
          <a:xfrm>
            <a:off x="819150" y="2654300"/>
            <a:ext cx="7505700" cy="32640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300"/>
              <a:buNone/>
            </a:pPr>
            <a:endParaRPr/>
          </a:p>
        </p:txBody>
      </p:sp>
      <p:pic>
        <p:nvPicPr>
          <p:cNvPr id="236" name="Google Shape;236;p17" descr="https://www.ucalgary.ca/pdac/files/pdac/media_crop/300/public/new-pdac-logo_no-shield.jpg"/>
          <p:cNvPicPr preferRelativeResize="0"/>
          <p:nvPr/>
        </p:nvPicPr>
        <p:blipFill rotWithShape="1">
          <a:blip r:embed="rId3">
            <a:alphaModFix/>
          </a:blip>
          <a:srcRect/>
          <a:stretch/>
        </p:blipFill>
        <p:spPr>
          <a:xfrm>
            <a:off x="1601550" y="2334449"/>
            <a:ext cx="5940901" cy="2599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a:spLocks noGrp="1"/>
          </p:cNvSpPr>
          <p:nvPr>
            <p:ph type="title"/>
          </p:nvPr>
        </p:nvSpPr>
        <p:spPr>
          <a:xfrm>
            <a:off x="819150" y="1127467"/>
            <a:ext cx="7505700" cy="12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a:solidFill>
                  <a:srgbClr val="1A2B33"/>
                </a:solidFill>
              </a:rPr>
              <a:t>Out with the OLD </a:t>
            </a:r>
            <a:endParaRPr/>
          </a:p>
        </p:txBody>
      </p:sp>
      <p:pic>
        <p:nvPicPr>
          <p:cNvPr id="242" name="Google Shape;242;p18" descr="https://www.ucalgary.ca/pdac/files/pdac/media_crop/300/public/new-pdac-logo_no-shield.jpg"/>
          <p:cNvPicPr preferRelativeResize="0"/>
          <p:nvPr/>
        </p:nvPicPr>
        <p:blipFill rotWithShape="1">
          <a:blip r:embed="rId3">
            <a:alphaModFix/>
          </a:blip>
          <a:srcRect/>
          <a:stretch/>
        </p:blipFill>
        <p:spPr>
          <a:xfrm>
            <a:off x="1530175" y="2400274"/>
            <a:ext cx="5940901" cy="2670800"/>
          </a:xfrm>
          <a:prstGeom prst="rect">
            <a:avLst/>
          </a:prstGeom>
          <a:noFill/>
          <a:ln>
            <a:noFill/>
          </a:ln>
        </p:spPr>
      </p:pic>
      <p:sp>
        <p:nvSpPr>
          <p:cNvPr id="243" name="Google Shape;243;p18"/>
          <p:cNvSpPr/>
          <p:nvPr/>
        </p:nvSpPr>
        <p:spPr>
          <a:xfrm>
            <a:off x="1773043" y="1351256"/>
            <a:ext cx="5096108" cy="4134105"/>
          </a:xfrm>
          <a:prstGeom prst="noSmoking">
            <a:avLst>
              <a:gd name="adj" fmla="val 18750"/>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9"/>
          <p:cNvSpPr txBox="1">
            <a:spLocks noGrp="1"/>
          </p:cNvSpPr>
          <p:nvPr>
            <p:ph type="title"/>
          </p:nvPr>
        </p:nvSpPr>
        <p:spPr>
          <a:xfrm>
            <a:off x="606877" y="735581"/>
            <a:ext cx="6234793" cy="12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a:solidFill>
                  <a:srgbClr val="1A2B33"/>
                </a:solidFill>
              </a:rPr>
              <a:t>In with the NEW </a:t>
            </a:r>
            <a:endParaRPr/>
          </a:p>
        </p:txBody>
      </p:sp>
      <p:pic>
        <p:nvPicPr>
          <p:cNvPr id="249" name="Google Shape;249;p19"/>
          <p:cNvPicPr preferRelativeResize="0"/>
          <p:nvPr/>
        </p:nvPicPr>
        <p:blipFill rotWithShape="1">
          <a:blip r:embed="rId3">
            <a:alphaModFix/>
          </a:blip>
          <a:srcRect l="16336" t="25282" r="18656" b="25595"/>
          <a:stretch/>
        </p:blipFill>
        <p:spPr>
          <a:xfrm>
            <a:off x="721175" y="1834925"/>
            <a:ext cx="7263500" cy="34503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title"/>
          </p:nvPr>
        </p:nvSpPr>
        <p:spPr>
          <a:xfrm>
            <a:off x="651854" y="704438"/>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a:t>PDAC Team</a:t>
            </a:r>
            <a:endParaRPr/>
          </a:p>
        </p:txBody>
      </p:sp>
      <p:sp>
        <p:nvSpPr>
          <p:cNvPr id="255" name="Google Shape;255;p16"/>
          <p:cNvSpPr txBox="1">
            <a:spLocks noGrp="1"/>
          </p:cNvSpPr>
          <p:nvPr>
            <p:ph type="body" idx="1"/>
          </p:nvPr>
        </p:nvSpPr>
        <p:spPr>
          <a:xfrm>
            <a:off x="819150" y="2847975"/>
            <a:ext cx="7505700" cy="244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300"/>
              <a:buNone/>
            </a:pPr>
            <a:endParaRPr/>
          </a:p>
        </p:txBody>
      </p:sp>
      <p:pic>
        <p:nvPicPr>
          <p:cNvPr id="256" name="Google Shape;256;p16"/>
          <p:cNvPicPr preferRelativeResize="0"/>
          <p:nvPr/>
        </p:nvPicPr>
        <p:blipFill rotWithShape="1">
          <a:blip r:embed="rId3">
            <a:alphaModFix/>
          </a:blip>
          <a:srcRect l="5571" t="20500" b="14706"/>
          <a:stretch/>
        </p:blipFill>
        <p:spPr>
          <a:xfrm>
            <a:off x="305714" y="2507175"/>
            <a:ext cx="7267475" cy="2803350"/>
          </a:xfrm>
          <a:prstGeom prst="rect">
            <a:avLst/>
          </a:prstGeom>
          <a:noFill/>
          <a:ln>
            <a:noFill/>
          </a:ln>
        </p:spPr>
      </p:pic>
      <p:pic>
        <p:nvPicPr>
          <p:cNvPr id="257" name="Google Shape;257;p16"/>
          <p:cNvPicPr preferRelativeResize="0"/>
          <p:nvPr/>
        </p:nvPicPr>
        <p:blipFill rotWithShape="1">
          <a:blip r:embed="rId4">
            <a:alphaModFix/>
          </a:blip>
          <a:srcRect t="12805" r="69969" b="14766"/>
          <a:stretch/>
        </p:blipFill>
        <p:spPr>
          <a:xfrm>
            <a:off x="7360750" y="2854514"/>
            <a:ext cx="1620124" cy="2079575"/>
          </a:xfrm>
          <a:prstGeom prst="rect">
            <a:avLst/>
          </a:prstGeom>
          <a:noFill/>
          <a:ln>
            <a:noFill/>
          </a:ln>
        </p:spPr>
      </p:pic>
      <p:sp>
        <p:nvSpPr>
          <p:cNvPr id="258" name="Google Shape;258;p16"/>
          <p:cNvSpPr txBox="1"/>
          <p:nvPr/>
        </p:nvSpPr>
        <p:spPr>
          <a:xfrm>
            <a:off x="173275" y="1956250"/>
            <a:ext cx="2630100" cy="6420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CA" sz="1400" b="0" i="0" u="none" strike="noStrike" cap="none">
                <a:solidFill>
                  <a:srgbClr val="000000"/>
                </a:solidFill>
                <a:latin typeface="Calibri"/>
                <a:ea typeface="Calibri"/>
                <a:cs typeface="Calibri"/>
                <a:sym typeface="Calibri"/>
              </a:rPr>
              <a:t>Dr. Tatiana Maroilley - </a:t>
            </a:r>
            <a:endParaRPr sz="1400" b="0" i="0" u="none" strike="noStrike" cap="none">
              <a:solidFill>
                <a:srgbClr val="000000"/>
              </a:solidFill>
              <a:latin typeface="Calibri"/>
              <a:ea typeface="Calibri"/>
              <a:cs typeface="Calibri"/>
              <a:sym typeface="Calibri"/>
            </a:endParaRPr>
          </a:p>
          <a:p>
            <a:pPr marL="0" marR="0" lvl="0" indent="0" algn="ctr" rtl="0">
              <a:spcBef>
                <a:spcPts val="0"/>
              </a:spcBef>
              <a:spcAft>
                <a:spcPts val="0"/>
              </a:spcAft>
              <a:buNone/>
            </a:pPr>
            <a:r>
              <a:rPr lang="en-CA" sz="1400" b="0" i="0" u="none" strike="noStrike" cap="none">
                <a:solidFill>
                  <a:srgbClr val="000000"/>
                </a:solidFill>
                <a:latin typeface="Calibri"/>
                <a:ea typeface="Calibri"/>
                <a:cs typeface="Calibri"/>
                <a:sym typeface="Calibri"/>
              </a:rPr>
              <a:t>President</a:t>
            </a:r>
            <a:endParaRPr sz="1400" b="0" i="0" u="none" strike="noStrike" cap="none">
              <a:solidFill>
                <a:srgbClr val="000000"/>
              </a:solidFill>
              <a:latin typeface="Calibri"/>
              <a:ea typeface="Calibri"/>
              <a:cs typeface="Calibri"/>
              <a:sym typeface="Calibri"/>
            </a:endParaRPr>
          </a:p>
        </p:txBody>
      </p:sp>
      <p:sp>
        <p:nvSpPr>
          <p:cNvPr id="259" name="Google Shape;259;p16"/>
          <p:cNvSpPr txBox="1"/>
          <p:nvPr/>
        </p:nvSpPr>
        <p:spPr>
          <a:xfrm>
            <a:off x="2624413" y="1934500"/>
            <a:ext cx="2630100" cy="6639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CA" sz="1400" b="0" i="0" u="none" strike="noStrike" cap="none">
                <a:solidFill>
                  <a:srgbClr val="000000"/>
                </a:solidFill>
                <a:latin typeface="Calibri"/>
                <a:ea typeface="Calibri"/>
                <a:cs typeface="Calibri"/>
                <a:sym typeface="Calibri"/>
              </a:rPr>
              <a:t>Dr. Claire Kamaliddin - </a:t>
            </a:r>
            <a:endParaRPr sz="1400" b="0" i="0" u="none" strike="noStrike" cap="none">
              <a:solidFill>
                <a:srgbClr val="000000"/>
              </a:solidFill>
              <a:latin typeface="Calibri"/>
              <a:ea typeface="Calibri"/>
              <a:cs typeface="Calibri"/>
              <a:sym typeface="Calibri"/>
            </a:endParaRPr>
          </a:p>
          <a:p>
            <a:pPr marL="0" marR="0" lvl="0" indent="0" algn="ctr" rtl="0">
              <a:spcBef>
                <a:spcPts val="0"/>
              </a:spcBef>
              <a:spcAft>
                <a:spcPts val="0"/>
              </a:spcAft>
              <a:buNone/>
            </a:pPr>
            <a:r>
              <a:rPr lang="en-CA" sz="1400" b="0" i="0" u="none" strike="noStrike" cap="none">
                <a:solidFill>
                  <a:srgbClr val="000000"/>
                </a:solidFill>
                <a:latin typeface="Calibri"/>
                <a:ea typeface="Calibri"/>
                <a:cs typeface="Calibri"/>
                <a:sym typeface="Calibri"/>
              </a:rPr>
              <a:t>VP Operations</a:t>
            </a:r>
            <a:endParaRPr sz="1400" b="0" i="0" u="none" strike="noStrike" cap="none">
              <a:solidFill>
                <a:srgbClr val="000000"/>
              </a:solidFill>
              <a:latin typeface="Calibri"/>
              <a:ea typeface="Calibri"/>
              <a:cs typeface="Calibri"/>
              <a:sym typeface="Calibri"/>
            </a:endParaRPr>
          </a:p>
        </p:txBody>
      </p:sp>
      <p:sp>
        <p:nvSpPr>
          <p:cNvPr id="260" name="Google Shape;260;p16"/>
          <p:cNvSpPr txBox="1"/>
          <p:nvPr/>
        </p:nvSpPr>
        <p:spPr>
          <a:xfrm>
            <a:off x="5004225" y="1934500"/>
            <a:ext cx="2630100" cy="6420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CA" sz="1400" b="0" i="0" u="none" strike="noStrike" cap="none">
                <a:solidFill>
                  <a:srgbClr val="000000"/>
                </a:solidFill>
                <a:latin typeface="Calibri"/>
                <a:ea typeface="Calibri"/>
                <a:cs typeface="Calibri"/>
                <a:sym typeface="Calibri"/>
              </a:rPr>
              <a:t>Dr. Abijheet Alase - </a:t>
            </a:r>
            <a:endParaRPr sz="1400" b="0" i="0" u="none" strike="noStrike" cap="none">
              <a:solidFill>
                <a:srgbClr val="000000"/>
              </a:solidFill>
              <a:latin typeface="Calibri"/>
              <a:ea typeface="Calibri"/>
              <a:cs typeface="Calibri"/>
              <a:sym typeface="Calibri"/>
            </a:endParaRPr>
          </a:p>
          <a:p>
            <a:pPr marL="0" marR="0" lvl="0" indent="0" algn="ctr" rtl="0">
              <a:spcBef>
                <a:spcPts val="0"/>
              </a:spcBef>
              <a:spcAft>
                <a:spcPts val="0"/>
              </a:spcAft>
              <a:buNone/>
            </a:pPr>
            <a:r>
              <a:rPr lang="en-CA" sz="1400" b="0" i="0" u="none" strike="noStrike" cap="none">
                <a:solidFill>
                  <a:srgbClr val="000000"/>
                </a:solidFill>
                <a:latin typeface="Calibri"/>
                <a:ea typeface="Calibri"/>
                <a:cs typeface="Calibri"/>
                <a:sym typeface="Calibri"/>
              </a:rPr>
              <a:t>VP Internal</a:t>
            </a:r>
            <a:endParaRPr sz="1400" b="0" i="0" u="none" strike="noStrike" cap="none">
              <a:solidFill>
                <a:srgbClr val="000000"/>
              </a:solidFill>
              <a:latin typeface="Calibri"/>
              <a:ea typeface="Calibri"/>
              <a:cs typeface="Calibri"/>
              <a:sym typeface="Calibri"/>
            </a:endParaRPr>
          </a:p>
        </p:txBody>
      </p:sp>
      <p:sp>
        <p:nvSpPr>
          <p:cNvPr id="261" name="Google Shape;261;p16"/>
          <p:cNvSpPr txBox="1"/>
          <p:nvPr/>
        </p:nvSpPr>
        <p:spPr>
          <a:xfrm>
            <a:off x="263500" y="5219300"/>
            <a:ext cx="2630100" cy="4179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CA" sz="1400" b="0" i="0" u="none" strike="noStrike" cap="none">
                <a:solidFill>
                  <a:srgbClr val="000000"/>
                </a:solidFill>
                <a:latin typeface="Calibri"/>
                <a:ea typeface="Calibri"/>
                <a:cs typeface="Calibri"/>
                <a:sym typeface="Calibri"/>
              </a:rPr>
              <a:t>Dr. Cameron Semper - </a:t>
            </a:r>
            <a:endParaRPr sz="1400" b="0" i="0" u="none" strike="noStrike" cap="none">
              <a:solidFill>
                <a:srgbClr val="000000"/>
              </a:solidFill>
              <a:latin typeface="Calibri"/>
              <a:ea typeface="Calibri"/>
              <a:cs typeface="Calibri"/>
              <a:sym typeface="Calibri"/>
            </a:endParaRPr>
          </a:p>
          <a:p>
            <a:pPr marL="0" marR="0" lvl="0" indent="0" algn="ctr" rtl="0">
              <a:spcBef>
                <a:spcPts val="0"/>
              </a:spcBef>
              <a:spcAft>
                <a:spcPts val="0"/>
              </a:spcAft>
              <a:buNone/>
            </a:pPr>
            <a:r>
              <a:rPr lang="en-CA" sz="1400" b="0" i="0" u="none" strike="noStrike" cap="none">
                <a:solidFill>
                  <a:srgbClr val="000000"/>
                </a:solidFill>
                <a:latin typeface="Calibri"/>
                <a:ea typeface="Calibri"/>
                <a:cs typeface="Calibri"/>
                <a:sym typeface="Calibri"/>
              </a:rPr>
              <a:t>VP Finances</a:t>
            </a:r>
            <a:endParaRPr sz="1400" b="0" i="0" u="none" strike="noStrike" cap="none">
              <a:solidFill>
                <a:srgbClr val="000000"/>
              </a:solidFill>
              <a:latin typeface="Calibri"/>
              <a:ea typeface="Calibri"/>
              <a:cs typeface="Calibri"/>
              <a:sym typeface="Calibri"/>
            </a:endParaRPr>
          </a:p>
        </p:txBody>
      </p:sp>
      <p:sp>
        <p:nvSpPr>
          <p:cNvPr id="262" name="Google Shape;262;p16"/>
          <p:cNvSpPr txBox="1"/>
          <p:nvPr/>
        </p:nvSpPr>
        <p:spPr>
          <a:xfrm>
            <a:off x="2558150" y="5219300"/>
            <a:ext cx="2630100" cy="4179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CA" sz="1400" b="0" i="0" u="none" strike="noStrike" cap="none">
                <a:solidFill>
                  <a:srgbClr val="000000"/>
                </a:solidFill>
                <a:latin typeface="Calibri"/>
                <a:ea typeface="Calibri"/>
                <a:cs typeface="Calibri"/>
                <a:sym typeface="Calibri"/>
              </a:rPr>
              <a:t>Dr. Catherine Hume - </a:t>
            </a:r>
            <a:endParaRPr sz="1400" b="0" i="0" u="none" strike="noStrike" cap="none">
              <a:solidFill>
                <a:srgbClr val="000000"/>
              </a:solidFill>
              <a:latin typeface="Calibri"/>
              <a:ea typeface="Calibri"/>
              <a:cs typeface="Calibri"/>
              <a:sym typeface="Calibri"/>
            </a:endParaRPr>
          </a:p>
          <a:p>
            <a:pPr marL="0" marR="0" lvl="0" indent="0" algn="ctr" rtl="0">
              <a:spcBef>
                <a:spcPts val="0"/>
              </a:spcBef>
              <a:spcAft>
                <a:spcPts val="0"/>
              </a:spcAft>
              <a:buNone/>
            </a:pPr>
            <a:r>
              <a:rPr lang="en-CA" sz="1400" b="0" i="0" u="none" strike="noStrike" cap="none">
                <a:solidFill>
                  <a:srgbClr val="000000"/>
                </a:solidFill>
                <a:latin typeface="Calibri"/>
                <a:ea typeface="Calibri"/>
                <a:cs typeface="Calibri"/>
                <a:sym typeface="Calibri"/>
              </a:rPr>
              <a:t>VP Communications</a:t>
            </a:r>
            <a:endParaRPr sz="1400" b="0" i="0" u="none" strike="noStrike" cap="none">
              <a:solidFill>
                <a:srgbClr val="000000"/>
              </a:solidFill>
              <a:latin typeface="Calibri"/>
              <a:ea typeface="Calibri"/>
              <a:cs typeface="Calibri"/>
              <a:sym typeface="Calibri"/>
            </a:endParaRPr>
          </a:p>
        </p:txBody>
      </p:sp>
      <p:sp>
        <p:nvSpPr>
          <p:cNvPr id="263" name="Google Shape;263;p16"/>
          <p:cNvSpPr txBox="1"/>
          <p:nvPr/>
        </p:nvSpPr>
        <p:spPr>
          <a:xfrm>
            <a:off x="5004225" y="5219300"/>
            <a:ext cx="2630100" cy="4179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CA" sz="1400" b="0" i="0" u="none" strike="noStrike" cap="none">
                <a:solidFill>
                  <a:srgbClr val="000000"/>
                </a:solidFill>
                <a:latin typeface="Calibri"/>
                <a:ea typeface="Calibri"/>
                <a:cs typeface="Calibri"/>
                <a:sym typeface="Calibri"/>
              </a:rPr>
              <a:t>Dr. Michèle Hébert - </a:t>
            </a:r>
            <a:endParaRPr sz="1400" b="0" i="0" u="none" strike="noStrike" cap="none">
              <a:solidFill>
                <a:srgbClr val="000000"/>
              </a:solidFill>
              <a:latin typeface="Calibri"/>
              <a:ea typeface="Calibri"/>
              <a:cs typeface="Calibri"/>
              <a:sym typeface="Calibri"/>
            </a:endParaRPr>
          </a:p>
          <a:p>
            <a:pPr marL="0" marR="0" lvl="0" indent="0" algn="ctr" rtl="0">
              <a:spcBef>
                <a:spcPts val="0"/>
              </a:spcBef>
              <a:spcAft>
                <a:spcPts val="0"/>
              </a:spcAft>
              <a:buNone/>
            </a:pPr>
            <a:r>
              <a:rPr lang="en-CA" sz="1400" b="0" i="0" u="none" strike="noStrike" cap="none">
                <a:solidFill>
                  <a:srgbClr val="000000"/>
                </a:solidFill>
                <a:latin typeface="Calibri"/>
                <a:ea typeface="Calibri"/>
                <a:cs typeface="Calibri"/>
                <a:sym typeface="Calibri"/>
              </a:rPr>
              <a:t>VP External</a:t>
            </a:r>
            <a:endParaRPr sz="1400" b="0" i="0" u="none" strike="noStrike" cap="none">
              <a:solidFill>
                <a:srgbClr val="000000"/>
              </a:solidFill>
              <a:latin typeface="Calibri"/>
              <a:ea typeface="Calibri"/>
              <a:cs typeface="Calibri"/>
              <a:sym typeface="Calibri"/>
            </a:endParaRPr>
          </a:p>
        </p:txBody>
      </p:sp>
      <p:sp>
        <p:nvSpPr>
          <p:cNvPr id="264" name="Google Shape;264;p16"/>
          <p:cNvSpPr txBox="1"/>
          <p:nvPr/>
        </p:nvSpPr>
        <p:spPr>
          <a:xfrm>
            <a:off x="7706225" y="4950950"/>
            <a:ext cx="1018800" cy="9546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CA" sz="1400" b="0" i="0" u="none" strike="noStrike" cap="none">
                <a:solidFill>
                  <a:srgbClr val="000000"/>
                </a:solidFill>
                <a:latin typeface="Calibri"/>
                <a:ea typeface="Calibri"/>
                <a:cs typeface="Calibri"/>
                <a:sym typeface="Calibri"/>
              </a:rPr>
              <a:t>Kim Smith - Executive Director</a:t>
            </a:r>
            <a:endParaRPr sz="1400" b="0" i="0" u="none" strike="noStrike" cap="none">
              <a:solidFill>
                <a:srgbClr val="000000"/>
              </a:solidFill>
              <a:latin typeface="Calibri"/>
              <a:ea typeface="Calibri"/>
              <a:cs typeface="Calibri"/>
              <a:sym typeface="Calibri"/>
            </a:endParaRPr>
          </a:p>
        </p:txBody>
      </p:sp>
      <p:pic>
        <p:nvPicPr>
          <p:cNvPr id="265" name="Google Shape;265;p16"/>
          <p:cNvPicPr preferRelativeResize="0"/>
          <p:nvPr/>
        </p:nvPicPr>
        <p:blipFill rotWithShape="1">
          <a:blip r:embed="rId5">
            <a:alphaModFix/>
          </a:blip>
          <a:srcRect l="16336" t="25282" r="18656" b="25595"/>
          <a:stretch/>
        </p:blipFill>
        <p:spPr>
          <a:xfrm>
            <a:off x="6249915" y="655622"/>
            <a:ext cx="1914371" cy="9436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
          <p:cNvSpPr txBox="1">
            <a:spLocks noGrp="1"/>
          </p:cNvSpPr>
          <p:nvPr>
            <p:ph type="title"/>
          </p:nvPr>
        </p:nvSpPr>
        <p:spPr>
          <a:xfrm>
            <a:off x="387693" y="284199"/>
            <a:ext cx="7347637" cy="988542"/>
          </a:xfrm>
          <a:prstGeom prst="rect">
            <a:avLst/>
          </a:prstGeom>
          <a:noFill/>
          <a:ln>
            <a:noFill/>
          </a:ln>
        </p:spPr>
        <p:txBody>
          <a:bodyPr spcFirstLastPara="1" wrap="square" lIns="91425" tIns="45700" rIns="91425" bIns="45700" anchor="ctr" anchorCtr="0">
            <a:normAutofit/>
          </a:bodyPr>
          <a:lstStyle/>
          <a:p>
            <a:pPr marL="0" lvl="0" indent="0" algn="l" rtl="0">
              <a:lnSpc>
                <a:spcPct val="106250"/>
              </a:lnSpc>
              <a:spcBef>
                <a:spcPts val="0"/>
              </a:spcBef>
              <a:spcAft>
                <a:spcPts val="0"/>
              </a:spcAft>
              <a:buClr>
                <a:schemeClr val="accent1"/>
              </a:buClr>
              <a:buSzPts val="3200"/>
              <a:buFont typeface="Calibri"/>
              <a:buNone/>
            </a:pPr>
            <a:r>
              <a:rPr lang="en-CA"/>
              <a:t>Agenda for Today</a:t>
            </a:r>
            <a:endParaRPr/>
          </a:p>
        </p:txBody>
      </p:sp>
      <p:sp>
        <p:nvSpPr>
          <p:cNvPr id="142" name="Google Shape;142;p2"/>
          <p:cNvSpPr txBox="1">
            <a:spLocks noGrp="1"/>
          </p:cNvSpPr>
          <p:nvPr>
            <p:ph type="body" idx="1"/>
          </p:nvPr>
        </p:nvSpPr>
        <p:spPr>
          <a:xfrm>
            <a:off x="498963" y="1428804"/>
            <a:ext cx="7605517" cy="414110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E32726"/>
              </a:buClr>
              <a:buSzPts val="2800"/>
              <a:buChar char="•"/>
            </a:pPr>
            <a:r>
              <a:rPr lang="en-CA"/>
              <a:t>Collective Agreement Highlights</a:t>
            </a:r>
            <a:endParaRPr/>
          </a:p>
          <a:p>
            <a:pPr marL="228600" lvl="0" indent="-228600" algn="l" rtl="0">
              <a:lnSpc>
                <a:spcPct val="90000"/>
              </a:lnSpc>
              <a:spcBef>
                <a:spcPts val="1000"/>
              </a:spcBef>
              <a:spcAft>
                <a:spcPts val="0"/>
              </a:spcAft>
              <a:buClr>
                <a:srgbClr val="E32726"/>
              </a:buClr>
              <a:buSzPts val="2800"/>
              <a:buChar char="•"/>
            </a:pPr>
            <a:r>
              <a:rPr lang="en-CA"/>
              <a:t>Performance Management </a:t>
            </a:r>
            <a:endParaRPr/>
          </a:p>
          <a:p>
            <a:pPr marL="228600" lvl="0" indent="-228600" algn="l" rtl="0">
              <a:lnSpc>
                <a:spcPct val="90000"/>
              </a:lnSpc>
              <a:spcBef>
                <a:spcPts val="1000"/>
              </a:spcBef>
              <a:spcAft>
                <a:spcPts val="0"/>
              </a:spcAft>
              <a:buClr>
                <a:srgbClr val="E32726"/>
              </a:buClr>
              <a:buSzPts val="2800"/>
              <a:buChar char="•"/>
            </a:pPr>
            <a:r>
              <a:rPr lang="en-CA"/>
              <a:t>PDAC presentation</a:t>
            </a:r>
            <a:endParaRPr/>
          </a:p>
          <a:p>
            <a:pPr marL="228600" lvl="0" indent="-228600" algn="l" rtl="0">
              <a:lnSpc>
                <a:spcPct val="90000"/>
              </a:lnSpc>
              <a:spcBef>
                <a:spcPts val="1000"/>
              </a:spcBef>
              <a:spcAft>
                <a:spcPts val="0"/>
              </a:spcAft>
              <a:buClr>
                <a:srgbClr val="E32726"/>
              </a:buClr>
              <a:buSzPts val="2800"/>
              <a:buChar char="•"/>
            </a:pPr>
            <a:r>
              <a:rPr lang="en-CA"/>
              <a:t>Questions </a:t>
            </a:r>
            <a:endParaRPr/>
          </a:p>
          <a:p>
            <a:pPr marL="228600" lvl="0" indent="-50800" algn="l" rtl="0">
              <a:lnSpc>
                <a:spcPct val="90000"/>
              </a:lnSpc>
              <a:spcBef>
                <a:spcPts val="1000"/>
              </a:spcBef>
              <a:spcAft>
                <a:spcPts val="0"/>
              </a:spcAft>
              <a:buClr>
                <a:srgbClr val="E32726"/>
              </a:buClr>
              <a:buSzPts val="2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0"/>
          <p:cNvSpPr txBox="1">
            <a:spLocks noGrp="1"/>
          </p:cNvSpPr>
          <p:nvPr>
            <p:ph type="title"/>
          </p:nvPr>
        </p:nvSpPr>
        <p:spPr>
          <a:xfrm>
            <a:off x="819150" y="1065541"/>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a:t>PDAC UPDATE</a:t>
            </a:r>
            <a:endParaRPr/>
          </a:p>
        </p:txBody>
      </p:sp>
      <p:sp>
        <p:nvSpPr>
          <p:cNvPr id="271" name="Google Shape;271;p20"/>
          <p:cNvSpPr txBox="1">
            <a:spLocks noGrp="1"/>
          </p:cNvSpPr>
          <p:nvPr>
            <p:ph type="body" idx="1"/>
          </p:nvPr>
        </p:nvSpPr>
        <p:spPr>
          <a:xfrm>
            <a:off x="509850" y="1857932"/>
            <a:ext cx="7815000" cy="422174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SzPts val="1700"/>
              <a:buChar char="●"/>
            </a:pPr>
            <a:r>
              <a:rPr lang="en-CA" sz="2000" b="1"/>
              <a:t>Legislation</a:t>
            </a:r>
            <a:r>
              <a:rPr lang="en-CA" sz="2000"/>
              <a:t>  - In May 2017 provincial legislation granted postdoctoral fellows with the right to unionize, the right to bargain collectively and the right to strike in Alberta</a:t>
            </a:r>
            <a:endParaRPr sz="2000"/>
          </a:p>
          <a:p>
            <a:pPr marL="457200" lvl="0" indent="-336550" algn="l" rtl="0">
              <a:lnSpc>
                <a:spcPct val="115000"/>
              </a:lnSpc>
              <a:spcBef>
                <a:spcPts val="0"/>
              </a:spcBef>
              <a:spcAft>
                <a:spcPts val="0"/>
              </a:spcAft>
              <a:buSzPts val="1700"/>
              <a:buChar char="●"/>
            </a:pPr>
            <a:r>
              <a:rPr lang="en-CA" sz="2000" b="1"/>
              <a:t>Certification</a:t>
            </a:r>
            <a:r>
              <a:rPr lang="en-CA" sz="2000"/>
              <a:t>  - In May 2018, an order in council appointed PDAC as the bargaining agent for postdoctoral fellows at the UofC</a:t>
            </a:r>
            <a:endParaRPr sz="2000"/>
          </a:p>
          <a:p>
            <a:pPr marL="457200" lvl="0" indent="-336550" algn="l" rtl="0">
              <a:lnSpc>
                <a:spcPct val="115000"/>
              </a:lnSpc>
              <a:spcBef>
                <a:spcPts val="0"/>
              </a:spcBef>
              <a:spcAft>
                <a:spcPts val="0"/>
              </a:spcAft>
              <a:buSzPts val="1700"/>
              <a:buChar char="●"/>
            </a:pPr>
            <a:r>
              <a:rPr lang="en-CA" sz="2000" b="1"/>
              <a:t>Bargaining </a:t>
            </a:r>
            <a:r>
              <a:rPr lang="en-CA" sz="2000"/>
              <a:t>-  occurred April-Sept 2020 to negotiate first collective agreement (CA)</a:t>
            </a:r>
            <a:endParaRPr sz="2000"/>
          </a:p>
          <a:p>
            <a:pPr marL="457200" lvl="0" indent="-336550" algn="l" rtl="0">
              <a:lnSpc>
                <a:spcPct val="115000"/>
              </a:lnSpc>
              <a:spcBef>
                <a:spcPts val="0"/>
              </a:spcBef>
              <a:spcAft>
                <a:spcPts val="0"/>
              </a:spcAft>
              <a:buSzPts val="1700"/>
              <a:buChar char="●"/>
            </a:pPr>
            <a:r>
              <a:rPr lang="en-CA" sz="2000" b="1"/>
              <a:t>Ratified</a:t>
            </a:r>
            <a:r>
              <a:rPr lang="en-CA" sz="2000"/>
              <a:t>  - First CA ratified on Sept 21, 2020 and approved by HRGC on Oct 5, 2020</a:t>
            </a:r>
            <a:endParaRPr/>
          </a:p>
          <a:p>
            <a:pPr marL="457200" lvl="0" indent="-336550" algn="l" rtl="0">
              <a:lnSpc>
                <a:spcPct val="115000"/>
              </a:lnSpc>
              <a:spcBef>
                <a:spcPts val="0"/>
              </a:spcBef>
              <a:spcAft>
                <a:spcPts val="0"/>
              </a:spcAft>
              <a:buSzPts val="1700"/>
              <a:buChar char="●"/>
            </a:pPr>
            <a:r>
              <a:rPr lang="en-CA" sz="2000" b="1"/>
              <a:t>Effective  - </a:t>
            </a:r>
            <a:r>
              <a:rPr lang="en-CA" sz="2000"/>
              <a:t>CA has became effective Jan 1, 2021</a:t>
            </a:r>
            <a:endParaRPr sz="2000"/>
          </a:p>
        </p:txBody>
      </p:sp>
      <p:pic>
        <p:nvPicPr>
          <p:cNvPr id="272" name="Google Shape;272;p20"/>
          <p:cNvPicPr preferRelativeResize="0"/>
          <p:nvPr/>
        </p:nvPicPr>
        <p:blipFill rotWithShape="1">
          <a:blip r:embed="rId3">
            <a:alphaModFix/>
          </a:blip>
          <a:srcRect l="16336" t="25282" r="18656" b="25595"/>
          <a:stretch/>
        </p:blipFill>
        <p:spPr>
          <a:xfrm>
            <a:off x="6249915" y="655622"/>
            <a:ext cx="1914371" cy="94369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1"/>
          <p:cNvSpPr txBox="1">
            <a:spLocks noGrp="1"/>
          </p:cNvSpPr>
          <p:nvPr>
            <p:ph type="title"/>
          </p:nvPr>
        </p:nvSpPr>
        <p:spPr>
          <a:xfrm>
            <a:off x="819150" y="887437"/>
            <a:ext cx="7505700" cy="104821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a:t>PDAC</a:t>
            </a:r>
            <a:br>
              <a:rPr lang="en-CA"/>
            </a:br>
            <a:r>
              <a:rPr lang="en-CA"/>
              <a:t>Executive Director</a:t>
            </a:r>
            <a:endParaRPr sz="2500">
              <a:solidFill>
                <a:srgbClr val="1A2B33"/>
              </a:solidFill>
            </a:endParaRPr>
          </a:p>
        </p:txBody>
      </p:sp>
      <p:sp>
        <p:nvSpPr>
          <p:cNvPr id="278" name="Google Shape;278;p21"/>
          <p:cNvSpPr txBox="1">
            <a:spLocks noGrp="1"/>
          </p:cNvSpPr>
          <p:nvPr>
            <p:ph type="body" idx="1"/>
          </p:nvPr>
        </p:nvSpPr>
        <p:spPr>
          <a:xfrm>
            <a:off x="819150" y="1997784"/>
            <a:ext cx="7505700" cy="4189861"/>
          </a:xfrm>
          <a:prstGeom prst="rect">
            <a:avLst/>
          </a:prstGeom>
          <a:noFill/>
          <a:ln>
            <a:noFill/>
          </a:ln>
        </p:spPr>
        <p:txBody>
          <a:bodyPr spcFirstLastPara="1" wrap="square" lIns="91425" tIns="91425" rIns="91425" bIns="91425" anchor="t" anchorCtr="0">
            <a:noAutofit/>
          </a:bodyPr>
          <a:lstStyle/>
          <a:p>
            <a:pPr marL="146050" lvl="0" indent="0" algn="l" rtl="0">
              <a:lnSpc>
                <a:spcPct val="100000"/>
              </a:lnSpc>
              <a:spcBef>
                <a:spcPts val="0"/>
              </a:spcBef>
              <a:spcAft>
                <a:spcPts val="0"/>
              </a:spcAft>
              <a:buSzPts val="1300"/>
              <a:buNone/>
            </a:pPr>
            <a:r>
              <a:rPr lang="en-CA" sz="2000"/>
              <a:t>Kim Smith </a:t>
            </a:r>
            <a:endParaRPr/>
          </a:p>
          <a:p>
            <a:pPr marL="457200" lvl="0" indent="-311150" algn="l" rtl="0">
              <a:lnSpc>
                <a:spcPct val="100000"/>
              </a:lnSpc>
              <a:spcBef>
                <a:spcPts val="0"/>
              </a:spcBef>
              <a:spcAft>
                <a:spcPts val="0"/>
              </a:spcAft>
              <a:buSzPts val="1300"/>
              <a:buChar char="●"/>
            </a:pPr>
            <a:r>
              <a:rPr lang="en-CA" sz="2000"/>
              <a:t>Executive Director / Labour Relations </a:t>
            </a:r>
            <a:endParaRPr/>
          </a:p>
          <a:p>
            <a:pPr marL="457200" lvl="0" indent="-311150" algn="l" rtl="0">
              <a:lnSpc>
                <a:spcPct val="100000"/>
              </a:lnSpc>
              <a:spcBef>
                <a:spcPts val="0"/>
              </a:spcBef>
              <a:spcAft>
                <a:spcPts val="0"/>
              </a:spcAft>
              <a:buSzPts val="1300"/>
              <a:buChar char="●"/>
            </a:pPr>
            <a:r>
              <a:rPr lang="en-CA" sz="2000"/>
              <a:t>Directly employed by the PDAC Association </a:t>
            </a:r>
            <a:endParaRPr/>
          </a:p>
          <a:p>
            <a:pPr marL="457200" lvl="0" indent="-311150" algn="l" rtl="0">
              <a:lnSpc>
                <a:spcPct val="100000"/>
              </a:lnSpc>
              <a:spcBef>
                <a:spcPts val="0"/>
              </a:spcBef>
              <a:spcAft>
                <a:spcPts val="0"/>
              </a:spcAft>
              <a:buSzPts val="1300"/>
              <a:buChar char="●"/>
            </a:pPr>
            <a:r>
              <a:rPr lang="en-CA" sz="2000"/>
              <a:t>Roles and Responsibilities. </a:t>
            </a:r>
            <a:endParaRPr/>
          </a:p>
          <a:p>
            <a:pPr marL="914400" lvl="1" indent="-298450" algn="l" rtl="0">
              <a:lnSpc>
                <a:spcPct val="100000"/>
              </a:lnSpc>
              <a:spcBef>
                <a:spcPts val="0"/>
              </a:spcBef>
              <a:spcAft>
                <a:spcPts val="0"/>
              </a:spcAft>
              <a:buSzPts val="1100"/>
              <a:buChar char="○"/>
            </a:pPr>
            <a:r>
              <a:rPr lang="en-CA" sz="2000"/>
              <a:t>Manage PDAC Office </a:t>
            </a:r>
            <a:endParaRPr/>
          </a:p>
          <a:p>
            <a:pPr marL="914400" lvl="1" indent="-298450" algn="l" rtl="0">
              <a:lnSpc>
                <a:spcPct val="100000"/>
              </a:lnSpc>
              <a:spcBef>
                <a:spcPts val="0"/>
              </a:spcBef>
              <a:spcAft>
                <a:spcPts val="0"/>
              </a:spcAft>
              <a:buSzPts val="1100"/>
              <a:buChar char="○"/>
            </a:pPr>
            <a:r>
              <a:rPr lang="en-CA" sz="2000"/>
              <a:t>Ensure continuity by managing the PDAC office</a:t>
            </a:r>
            <a:endParaRPr/>
          </a:p>
          <a:p>
            <a:pPr marL="914400" lvl="1" indent="-298450" algn="l" rtl="0">
              <a:lnSpc>
                <a:spcPct val="100000"/>
              </a:lnSpc>
              <a:spcBef>
                <a:spcPts val="0"/>
              </a:spcBef>
              <a:spcAft>
                <a:spcPts val="0"/>
              </a:spcAft>
              <a:buSzPts val="1100"/>
              <a:buChar char="○"/>
            </a:pPr>
            <a:r>
              <a:rPr lang="en-CA" sz="2000"/>
              <a:t>Ensure fair labour practices, between the University of Calgary, the Board of Governors and the Post Doctoral Fellows. </a:t>
            </a:r>
            <a:endParaRPr sz="2000"/>
          </a:p>
          <a:p>
            <a:pPr marL="914400" lvl="1" indent="-298450" algn="l" rtl="0">
              <a:lnSpc>
                <a:spcPct val="100000"/>
              </a:lnSpc>
              <a:spcBef>
                <a:spcPts val="0"/>
              </a:spcBef>
              <a:spcAft>
                <a:spcPts val="0"/>
              </a:spcAft>
              <a:buSzPts val="1100"/>
              <a:buChar char="○"/>
            </a:pPr>
            <a:r>
              <a:rPr lang="en-CA" sz="2000"/>
              <a:t>Assist with the interpretation of the collective agreement </a:t>
            </a:r>
            <a:endParaRPr/>
          </a:p>
          <a:p>
            <a:pPr marL="914400" lvl="1" indent="-298450" algn="l" rtl="0">
              <a:lnSpc>
                <a:spcPct val="100000"/>
              </a:lnSpc>
              <a:spcBef>
                <a:spcPts val="0"/>
              </a:spcBef>
              <a:spcAft>
                <a:spcPts val="0"/>
              </a:spcAft>
              <a:buSzPts val="1100"/>
              <a:buChar char="○"/>
            </a:pPr>
            <a:r>
              <a:rPr lang="en-CA" sz="2000"/>
              <a:t>Representation for grievances, disciplinary matters, negotiations, arbitrations</a:t>
            </a:r>
            <a:endParaRPr/>
          </a:p>
          <a:p>
            <a:pPr marL="457200" lvl="0" indent="-228600" algn="l" rtl="0">
              <a:lnSpc>
                <a:spcPct val="115000"/>
              </a:lnSpc>
              <a:spcBef>
                <a:spcPts val="0"/>
              </a:spcBef>
              <a:spcAft>
                <a:spcPts val="0"/>
              </a:spcAft>
              <a:buSzPts val="1300"/>
              <a:buNone/>
            </a:pPr>
            <a:endParaRPr/>
          </a:p>
        </p:txBody>
      </p:sp>
      <p:pic>
        <p:nvPicPr>
          <p:cNvPr id="279" name="Google Shape;279;p21"/>
          <p:cNvPicPr preferRelativeResize="0"/>
          <p:nvPr/>
        </p:nvPicPr>
        <p:blipFill rotWithShape="1">
          <a:blip r:embed="rId3">
            <a:alphaModFix/>
          </a:blip>
          <a:srcRect l="16336" t="25282" r="18656" b="25595"/>
          <a:stretch/>
        </p:blipFill>
        <p:spPr>
          <a:xfrm>
            <a:off x="6911096" y="467855"/>
            <a:ext cx="1914371" cy="94369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2"/>
          <p:cNvSpPr txBox="1">
            <a:spLocks noGrp="1"/>
          </p:cNvSpPr>
          <p:nvPr>
            <p:ph type="title"/>
          </p:nvPr>
        </p:nvSpPr>
        <p:spPr>
          <a:xfrm>
            <a:off x="819150" y="1127467"/>
            <a:ext cx="7505700" cy="127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a:t>PDAC Representation  	</a:t>
            </a:r>
            <a:endParaRPr/>
          </a:p>
        </p:txBody>
      </p:sp>
      <p:sp>
        <p:nvSpPr>
          <p:cNvPr id="285" name="Google Shape;285;p22"/>
          <p:cNvSpPr txBox="1">
            <a:spLocks noGrp="1"/>
          </p:cNvSpPr>
          <p:nvPr>
            <p:ph type="body" idx="1"/>
          </p:nvPr>
        </p:nvSpPr>
        <p:spPr>
          <a:xfrm>
            <a:off x="819150" y="1898073"/>
            <a:ext cx="7505700" cy="4413517"/>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en-CA" sz="2000"/>
              <a:t>Postdoctoral members </a:t>
            </a:r>
            <a:r>
              <a:rPr lang="en-CA" sz="2000" b="1" u="sng"/>
              <a:t>do no</a:t>
            </a:r>
            <a:r>
              <a:rPr lang="en-CA" sz="2000"/>
              <a:t>t have to be alone. An employee has the right to representation in investigatory or pre-disciplinary meetings. </a:t>
            </a:r>
            <a:endParaRPr/>
          </a:p>
          <a:p>
            <a:pPr marL="457200" lvl="0" indent="-228600" algn="l" rtl="0">
              <a:lnSpc>
                <a:spcPct val="115000"/>
              </a:lnSpc>
              <a:spcBef>
                <a:spcPts val="0"/>
              </a:spcBef>
              <a:spcAft>
                <a:spcPts val="0"/>
              </a:spcAft>
              <a:buSzPts val="1300"/>
              <a:buNone/>
            </a:pPr>
            <a:endParaRPr sz="2000"/>
          </a:p>
          <a:p>
            <a:pPr marL="457200" lvl="0" indent="-311150" algn="l" rtl="0">
              <a:lnSpc>
                <a:spcPct val="115000"/>
              </a:lnSpc>
              <a:spcBef>
                <a:spcPts val="0"/>
              </a:spcBef>
              <a:spcAft>
                <a:spcPts val="0"/>
              </a:spcAft>
              <a:buSzPts val="1300"/>
              <a:buChar char="●"/>
            </a:pPr>
            <a:r>
              <a:rPr lang="en-CA" sz="2000"/>
              <a:t>As a PDAC member, if you choose not to have union representation, </a:t>
            </a:r>
            <a:r>
              <a:rPr lang="en-CA" sz="2000" b="1" u="sng"/>
              <a:t>you may forfeit </a:t>
            </a:r>
            <a:r>
              <a:rPr lang="en-CA" sz="2000"/>
              <a:t>your right to representation by providing a signed waiver. </a:t>
            </a:r>
            <a:endParaRPr/>
          </a:p>
          <a:p>
            <a:pPr marL="146050" lvl="0" indent="0" algn="l" rtl="0">
              <a:lnSpc>
                <a:spcPct val="115000"/>
              </a:lnSpc>
              <a:spcBef>
                <a:spcPts val="0"/>
              </a:spcBef>
              <a:spcAft>
                <a:spcPts val="0"/>
              </a:spcAft>
              <a:buSzPts val="1300"/>
              <a:buNone/>
            </a:pPr>
            <a:endParaRPr sz="2000"/>
          </a:p>
          <a:p>
            <a:pPr marL="457200" lvl="0" indent="-311150" algn="l" rtl="0">
              <a:lnSpc>
                <a:spcPct val="115000"/>
              </a:lnSpc>
              <a:spcBef>
                <a:spcPts val="0"/>
              </a:spcBef>
              <a:spcAft>
                <a:spcPts val="0"/>
              </a:spcAft>
              <a:buSzPts val="1300"/>
              <a:buChar char="●"/>
            </a:pPr>
            <a:r>
              <a:rPr lang="en-CA" sz="2000"/>
              <a:t>Waiver must be presented and signed at </a:t>
            </a:r>
            <a:r>
              <a:rPr lang="en-CA" sz="2000" b="1" u="sng"/>
              <a:t>each</a:t>
            </a:r>
            <a:r>
              <a:rPr lang="en-CA" sz="2000"/>
              <a:t> meeting. </a:t>
            </a:r>
            <a:endParaRPr/>
          </a:p>
          <a:p>
            <a:pPr marL="457200" lvl="0" indent="-228600" algn="l" rtl="0">
              <a:lnSpc>
                <a:spcPct val="115000"/>
              </a:lnSpc>
              <a:spcBef>
                <a:spcPts val="0"/>
              </a:spcBef>
              <a:spcAft>
                <a:spcPts val="0"/>
              </a:spcAft>
              <a:buSzPts val="1300"/>
              <a:buNone/>
            </a:pPr>
            <a:endParaRPr sz="2000"/>
          </a:p>
          <a:p>
            <a:pPr marL="457200" lvl="0" indent="-311150" algn="l" rtl="0">
              <a:lnSpc>
                <a:spcPct val="115000"/>
              </a:lnSpc>
              <a:spcBef>
                <a:spcPts val="0"/>
              </a:spcBef>
              <a:spcAft>
                <a:spcPts val="0"/>
              </a:spcAft>
              <a:buSzPts val="1300"/>
              <a:buChar char="●"/>
            </a:pPr>
            <a:r>
              <a:rPr lang="en-CA" sz="2000"/>
              <a:t>This waiver is </a:t>
            </a:r>
            <a:r>
              <a:rPr lang="en-CA" sz="2000" b="1" u="sng"/>
              <a:t>not to opt out </a:t>
            </a:r>
            <a:r>
              <a:rPr lang="en-CA" sz="2000"/>
              <a:t>of the association or the dues it is just for representation.  </a:t>
            </a:r>
            <a:endParaRPr/>
          </a:p>
          <a:p>
            <a:pPr marL="146050" lvl="0" indent="0" algn="l" rtl="0">
              <a:lnSpc>
                <a:spcPct val="115000"/>
              </a:lnSpc>
              <a:spcBef>
                <a:spcPts val="0"/>
              </a:spcBef>
              <a:spcAft>
                <a:spcPts val="0"/>
              </a:spcAft>
              <a:buSzPts val="1300"/>
              <a:buNone/>
            </a:pPr>
            <a:endParaRPr/>
          </a:p>
        </p:txBody>
      </p:sp>
      <p:pic>
        <p:nvPicPr>
          <p:cNvPr id="286" name="Google Shape;286;p22"/>
          <p:cNvPicPr preferRelativeResize="0"/>
          <p:nvPr/>
        </p:nvPicPr>
        <p:blipFill rotWithShape="1">
          <a:blip r:embed="rId3">
            <a:alphaModFix/>
          </a:blip>
          <a:srcRect l="16336" t="25282" r="18656" b="25595"/>
          <a:stretch/>
        </p:blipFill>
        <p:spPr>
          <a:xfrm>
            <a:off x="6249915" y="655622"/>
            <a:ext cx="1914371" cy="94369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3"/>
          <p:cNvSpPr txBox="1">
            <a:spLocks noGrp="1"/>
          </p:cNvSpPr>
          <p:nvPr>
            <p:ph type="title"/>
          </p:nvPr>
        </p:nvSpPr>
        <p:spPr>
          <a:xfrm>
            <a:off x="819150" y="1702850"/>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a:t>CBA - Appointments</a:t>
            </a:r>
            <a:endParaRPr/>
          </a:p>
          <a:p>
            <a:pPr marL="0" lvl="0" indent="0" algn="l" rtl="0">
              <a:lnSpc>
                <a:spcPct val="100000"/>
              </a:lnSpc>
              <a:spcBef>
                <a:spcPts val="0"/>
              </a:spcBef>
              <a:spcAft>
                <a:spcPts val="0"/>
              </a:spcAft>
              <a:buSzPts val="3000"/>
              <a:buNone/>
            </a:pPr>
            <a:endParaRPr/>
          </a:p>
        </p:txBody>
      </p:sp>
      <p:sp>
        <p:nvSpPr>
          <p:cNvPr id="292" name="Google Shape;292;p23"/>
          <p:cNvSpPr txBox="1">
            <a:spLocks noGrp="1"/>
          </p:cNvSpPr>
          <p:nvPr>
            <p:ph type="body" idx="1"/>
          </p:nvPr>
        </p:nvSpPr>
        <p:spPr>
          <a:xfrm>
            <a:off x="819150" y="2467900"/>
            <a:ext cx="7505700" cy="282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CA" sz="1600" b="1"/>
              <a:t>No “Postdoctoral Associate” will lose the protections and benefits guaranteed under this Collective Agreement due to receiving external funding.</a:t>
            </a:r>
            <a:endParaRPr sz="1600" b="1"/>
          </a:p>
          <a:p>
            <a:pPr marL="457200" lvl="0" indent="0" algn="l" rtl="0">
              <a:lnSpc>
                <a:spcPct val="115000"/>
              </a:lnSpc>
              <a:spcBef>
                <a:spcPts val="1600"/>
              </a:spcBef>
              <a:spcAft>
                <a:spcPts val="0"/>
              </a:spcAft>
              <a:buSzPts val="1300"/>
              <a:buNone/>
            </a:pPr>
            <a:r>
              <a:rPr lang="en-CA" sz="1600"/>
              <a:t>Postdoctoral Associates who receive external funding will keep their “Postdoctoral Associate” (employee) appointment at a minimum amount of 5% of their original salary. </a:t>
            </a:r>
            <a:r>
              <a:rPr lang="en-CA" sz="1600" b="1"/>
              <a:t>(see Section 5.13) </a:t>
            </a:r>
            <a:endParaRPr sz="1600" b="1"/>
          </a:p>
          <a:p>
            <a:pPr marL="457200" lvl="0" indent="0" algn="l" rtl="0">
              <a:lnSpc>
                <a:spcPct val="115000"/>
              </a:lnSpc>
              <a:spcBef>
                <a:spcPts val="1600"/>
              </a:spcBef>
              <a:spcAft>
                <a:spcPts val="0"/>
              </a:spcAft>
              <a:buSzPts val="1300"/>
              <a:buNone/>
            </a:pPr>
            <a:r>
              <a:rPr lang="en-CA" sz="1600"/>
              <a:t>In addition to their Associate appointment, a postdoc will be offered a 2nd appointment as either a Postdoctoral Fellowship Holder” or “Guest Postdoctoral Scholar” based upon the regulations for the external funding they received.</a:t>
            </a:r>
            <a:endParaRPr sz="1600"/>
          </a:p>
          <a:p>
            <a:pPr marL="0" lvl="0" indent="0" algn="l" rtl="0">
              <a:lnSpc>
                <a:spcPct val="115000"/>
              </a:lnSpc>
              <a:spcBef>
                <a:spcPts val="1600"/>
              </a:spcBef>
              <a:spcAft>
                <a:spcPts val="1600"/>
              </a:spcAft>
              <a:buSzPts val="1300"/>
              <a:buNone/>
            </a:pPr>
            <a:endParaRPr b="1"/>
          </a:p>
        </p:txBody>
      </p:sp>
      <p:pic>
        <p:nvPicPr>
          <p:cNvPr id="293" name="Google Shape;293;p23"/>
          <p:cNvPicPr preferRelativeResize="0"/>
          <p:nvPr/>
        </p:nvPicPr>
        <p:blipFill rotWithShape="1">
          <a:blip r:embed="rId3">
            <a:alphaModFix/>
          </a:blip>
          <a:srcRect l="16336" t="25282" r="18656" b="25595"/>
          <a:stretch/>
        </p:blipFill>
        <p:spPr>
          <a:xfrm>
            <a:off x="6249915" y="655622"/>
            <a:ext cx="1914371" cy="94369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78b53c1911_0_4"/>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78b53c1911_0_4"/>
          <p:cNvSpPr txBox="1">
            <a:spLocks noGrp="1"/>
          </p:cNvSpPr>
          <p:nvPr>
            <p:ph type="body" idx="1"/>
          </p:nvPr>
        </p:nvSpPr>
        <p:spPr>
          <a:xfrm>
            <a:off x="819150" y="2654300"/>
            <a:ext cx="7505700" cy="326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301" name="Google Shape;301;g78b53c1911_0_4"/>
          <p:cNvGraphicFramePr/>
          <p:nvPr/>
        </p:nvGraphicFramePr>
        <p:xfrm>
          <a:off x="466138" y="560150"/>
          <a:ext cx="8211725" cy="5737460"/>
        </p:xfrm>
        <a:graphic>
          <a:graphicData uri="http://schemas.openxmlformats.org/drawingml/2006/table">
            <a:tbl>
              <a:tblPr>
                <a:noFill/>
                <a:tableStyleId>{0F2A5667-C191-42D3-A820-BEA77CC79A04}</a:tableStyleId>
              </a:tblPr>
              <a:tblGrid>
                <a:gridCol w="1154250">
                  <a:extLst>
                    <a:ext uri="{9D8B030D-6E8A-4147-A177-3AD203B41FA5}">
                      <a16:colId xmlns:a16="http://schemas.microsoft.com/office/drawing/2014/main" val="20000"/>
                    </a:ext>
                  </a:extLst>
                </a:gridCol>
                <a:gridCol w="1817375">
                  <a:extLst>
                    <a:ext uri="{9D8B030D-6E8A-4147-A177-3AD203B41FA5}">
                      <a16:colId xmlns:a16="http://schemas.microsoft.com/office/drawing/2014/main" val="20001"/>
                    </a:ext>
                  </a:extLst>
                </a:gridCol>
                <a:gridCol w="1710975">
                  <a:extLst>
                    <a:ext uri="{9D8B030D-6E8A-4147-A177-3AD203B41FA5}">
                      <a16:colId xmlns:a16="http://schemas.microsoft.com/office/drawing/2014/main" val="20002"/>
                    </a:ext>
                  </a:extLst>
                </a:gridCol>
                <a:gridCol w="2032375">
                  <a:extLst>
                    <a:ext uri="{9D8B030D-6E8A-4147-A177-3AD203B41FA5}">
                      <a16:colId xmlns:a16="http://schemas.microsoft.com/office/drawing/2014/main" val="20003"/>
                    </a:ext>
                  </a:extLst>
                </a:gridCol>
                <a:gridCol w="1496750">
                  <a:extLst>
                    <a:ext uri="{9D8B030D-6E8A-4147-A177-3AD203B41FA5}">
                      <a16:colId xmlns:a16="http://schemas.microsoft.com/office/drawing/2014/main" val="20004"/>
                    </a:ext>
                  </a:extLst>
                </a:gridCol>
              </a:tblGrid>
              <a:tr h="1379050">
                <a:tc>
                  <a:txBody>
                    <a:bodyPr/>
                    <a:lstStyle/>
                    <a:p>
                      <a:pPr marL="0" lvl="0" indent="0" algn="ctr" rtl="0">
                        <a:spcBef>
                          <a:spcPts val="0"/>
                        </a:spcBef>
                        <a:spcAft>
                          <a:spcPts val="0"/>
                        </a:spcAft>
                        <a:buNone/>
                      </a:pPr>
                      <a:endParaRPr sz="1100">
                        <a:solidFill>
                          <a:srgbClr val="FFC000"/>
                        </a:solidFill>
                        <a:latin typeface="Calibri"/>
                        <a:ea typeface="Calibri"/>
                        <a:cs typeface="Calibri"/>
                        <a:sym typeface="Calibri"/>
                      </a:endParaRPr>
                    </a:p>
                  </a:txBody>
                  <a:tcPr marL="45725" marR="45725" marT="45725" marB="45725">
                    <a:lnL w="381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1F3864"/>
                    </a:solidFill>
                  </a:tcPr>
                </a:tc>
                <a:tc>
                  <a:txBody>
                    <a:bodyPr/>
                    <a:lstStyle/>
                    <a:p>
                      <a:pPr marL="0" lvl="0" indent="0" algn="ctr" rtl="0">
                        <a:spcBef>
                          <a:spcPts val="0"/>
                        </a:spcBef>
                        <a:spcAft>
                          <a:spcPts val="0"/>
                        </a:spcAft>
                        <a:buNone/>
                      </a:pPr>
                      <a:r>
                        <a:rPr lang="en-CA" sz="1100" b="1">
                          <a:solidFill>
                            <a:srgbClr val="FFC000"/>
                          </a:solidFill>
                          <a:latin typeface="Calibri"/>
                          <a:ea typeface="Calibri"/>
                          <a:cs typeface="Calibri"/>
                          <a:sym typeface="Calibri"/>
                        </a:rPr>
                        <a:t>Postdoctoral </a:t>
                      </a:r>
                      <a:endParaRPr sz="1100" b="1">
                        <a:solidFill>
                          <a:srgbClr val="FFC000"/>
                        </a:solidFill>
                        <a:latin typeface="Calibri"/>
                        <a:ea typeface="Calibri"/>
                        <a:cs typeface="Calibri"/>
                        <a:sym typeface="Calibri"/>
                      </a:endParaRPr>
                    </a:p>
                    <a:p>
                      <a:pPr marL="0" lvl="0" indent="0" algn="ctr" rtl="0">
                        <a:spcBef>
                          <a:spcPts val="0"/>
                        </a:spcBef>
                        <a:spcAft>
                          <a:spcPts val="0"/>
                        </a:spcAft>
                        <a:buNone/>
                      </a:pPr>
                      <a:r>
                        <a:rPr lang="en-CA" sz="1100" b="1">
                          <a:solidFill>
                            <a:srgbClr val="FFC000"/>
                          </a:solidFill>
                          <a:latin typeface="Calibri"/>
                          <a:ea typeface="Calibri"/>
                          <a:cs typeface="Calibri"/>
                          <a:sym typeface="Calibri"/>
                        </a:rPr>
                        <a:t>Associate</a:t>
                      </a:r>
                      <a:endParaRPr sz="1100">
                        <a:solidFill>
                          <a:srgbClr val="FFC000"/>
                        </a:solidFill>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1F3864"/>
                    </a:solidFill>
                  </a:tcPr>
                </a:tc>
                <a:tc>
                  <a:txBody>
                    <a:bodyPr/>
                    <a:lstStyle/>
                    <a:p>
                      <a:pPr marL="0" lvl="0" indent="0" algn="ctr" rtl="0">
                        <a:spcBef>
                          <a:spcPts val="0"/>
                        </a:spcBef>
                        <a:spcAft>
                          <a:spcPts val="0"/>
                        </a:spcAft>
                        <a:buNone/>
                      </a:pPr>
                      <a:r>
                        <a:rPr lang="en-CA" sz="1100" b="1">
                          <a:solidFill>
                            <a:srgbClr val="FFC000"/>
                          </a:solidFill>
                          <a:latin typeface="Calibri"/>
                          <a:ea typeface="Calibri"/>
                          <a:cs typeface="Calibri"/>
                          <a:sym typeface="Calibri"/>
                        </a:rPr>
                        <a:t>Postdoctoral </a:t>
                      </a:r>
                      <a:endParaRPr sz="1100" b="1">
                        <a:solidFill>
                          <a:srgbClr val="FFC000"/>
                        </a:solidFill>
                        <a:latin typeface="Calibri"/>
                        <a:ea typeface="Calibri"/>
                        <a:cs typeface="Calibri"/>
                        <a:sym typeface="Calibri"/>
                      </a:endParaRPr>
                    </a:p>
                    <a:p>
                      <a:pPr marL="0" lvl="0" indent="0" algn="ctr" rtl="0">
                        <a:spcBef>
                          <a:spcPts val="0"/>
                        </a:spcBef>
                        <a:spcAft>
                          <a:spcPts val="0"/>
                        </a:spcAft>
                        <a:buNone/>
                      </a:pPr>
                      <a:r>
                        <a:rPr lang="en-CA" sz="1100" b="1">
                          <a:solidFill>
                            <a:srgbClr val="FFC000"/>
                          </a:solidFill>
                          <a:latin typeface="Calibri"/>
                          <a:ea typeface="Calibri"/>
                          <a:cs typeface="Calibri"/>
                          <a:sym typeface="Calibri"/>
                        </a:rPr>
                        <a:t>Fellowship </a:t>
                      </a:r>
                      <a:endParaRPr sz="1100" b="1">
                        <a:solidFill>
                          <a:srgbClr val="FFC000"/>
                        </a:solidFill>
                        <a:latin typeface="Calibri"/>
                        <a:ea typeface="Calibri"/>
                        <a:cs typeface="Calibri"/>
                        <a:sym typeface="Calibri"/>
                      </a:endParaRPr>
                    </a:p>
                    <a:p>
                      <a:pPr marL="0" lvl="0" indent="0" algn="ctr" rtl="0">
                        <a:spcBef>
                          <a:spcPts val="0"/>
                        </a:spcBef>
                        <a:spcAft>
                          <a:spcPts val="0"/>
                        </a:spcAft>
                        <a:buNone/>
                      </a:pPr>
                      <a:r>
                        <a:rPr lang="en-CA" sz="1100" b="1">
                          <a:solidFill>
                            <a:srgbClr val="FFC000"/>
                          </a:solidFill>
                          <a:latin typeface="Calibri"/>
                          <a:ea typeface="Calibri"/>
                          <a:cs typeface="Calibri"/>
                          <a:sym typeface="Calibri"/>
                        </a:rPr>
                        <a:t>Holder</a:t>
                      </a:r>
                      <a:endParaRPr sz="1100">
                        <a:solidFill>
                          <a:srgbClr val="FFC000"/>
                        </a:solidFill>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1F3864"/>
                    </a:solidFill>
                  </a:tcPr>
                </a:tc>
                <a:tc>
                  <a:txBody>
                    <a:bodyPr/>
                    <a:lstStyle/>
                    <a:p>
                      <a:pPr marL="0" lvl="0" indent="0" algn="ctr" rtl="0">
                        <a:spcBef>
                          <a:spcPts val="0"/>
                        </a:spcBef>
                        <a:spcAft>
                          <a:spcPts val="0"/>
                        </a:spcAft>
                        <a:buNone/>
                      </a:pPr>
                      <a:r>
                        <a:rPr lang="en-CA" sz="1100" b="1">
                          <a:solidFill>
                            <a:srgbClr val="FFC000"/>
                          </a:solidFill>
                          <a:latin typeface="Calibri"/>
                          <a:ea typeface="Calibri"/>
                          <a:cs typeface="Calibri"/>
                          <a:sym typeface="Calibri"/>
                        </a:rPr>
                        <a:t>Guest </a:t>
                      </a:r>
                      <a:endParaRPr sz="1100" b="1">
                        <a:solidFill>
                          <a:srgbClr val="FFC000"/>
                        </a:solidFill>
                        <a:latin typeface="Calibri"/>
                        <a:ea typeface="Calibri"/>
                        <a:cs typeface="Calibri"/>
                        <a:sym typeface="Calibri"/>
                      </a:endParaRPr>
                    </a:p>
                    <a:p>
                      <a:pPr marL="0" lvl="0" indent="0" algn="ctr" rtl="0">
                        <a:spcBef>
                          <a:spcPts val="0"/>
                        </a:spcBef>
                        <a:spcAft>
                          <a:spcPts val="0"/>
                        </a:spcAft>
                        <a:buNone/>
                      </a:pPr>
                      <a:r>
                        <a:rPr lang="en-CA" sz="1100" b="1">
                          <a:solidFill>
                            <a:srgbClr val="FFC000"/>
                          </a:solidFill>
                          <a:latin typeface="Calibri"/>
                          <a:ea typeface="Calibri"/>
                          <a:cs typeface="Calibri"/>
                          <a:sym typeface="Calibri"/>
                        </a:rPr>
                        <a:t>Postdoctoral </a:t>
                      </a:r>
                      <a:endParaRPr sz="1100" b="1">
                        <a:solidFill>
                          <a:srgbClr val="FFC000"/>
                        </a:solidFill>
                        <a:latin typeface="Calibri"/>
                        <a:ea typeface="Calibri"/>
                        <a:cs typeface="Calibri"/>
                        <a:sym typeface="Calibri"/>
                      </a:endParaRPr>
                    </a:p>
                    <a:p>
                      <a:pPr marL="0" lvl="0" indent="0" algn="ctr" rtl="0">
                        <a:spcBef>
                          <a:spcPts val="0"/>
                        </a:spcBef>
                        <a:spcAft>
                          <a:spcPts val="0"/>
                        </a:spcAft>
                        <a:buNone/>
                      </a:pPr>
                      <a:r>
                        <a:rPr lang="en-CA" sz="1100" b="1">
                          <a:solidFill>
                            <a:srgbClr val="FFC000"/>
                          </a:solidFill>
                          <a:latin typeface="Calibri"/>
                          <a:ea typeface="Calibri"/>
                          <a:cs typeface="Calibri"/>
                          <a:sym typeface="Calibri"/>
                        </a:rPr>
                        <a:t>Scholar</a:t>
                      </a:r>
                      <a:endParaRPr sz="1100" b="1">
                        <a:solidFill>
                          <a:srgbClr val="FFC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1F3864"/>
                    </a:solidFill>
                  </a:tcPr>
                </a:tc>
                <a:tc>
                  <a:txBody>
                    <a:bodyPr/>
                    <a:lstStyle/>
                    <a:p>
                      <a:pPr marL="0" lvl="0" indent="0" algn="ctr" rtl="0">
                        <a:spcBef>
                          <a:spcPts val="0"/>
                        </a:spcBef>
                        <a:spcAft>
                          <a:spcPts val="0"/>
                        </a:spcAft>
                        <a:buNone/>
                      </a:pPr>
                      <a:r>
                        <a:rPr lang="en-CA" sz="1100" b="1">
                          <a:solidFill>
                            <a:srgbClr val="FFC000"/>
                          </a:solidFill>
                          <a:latin typeface="Calibri"/>
                          <a:ea typeface="Calibri"/>
                          <a:cs typeface="Calibri"/>
                          <a:sym typeface="Calibri"/>
                        </a:rPr>
                        <a:t>Postdoctoral Associate</a:t>
                      </a:r>
                      <a:endParaRPr sz="1100" b="1">
                        <a:solidFill>
                          <a:srgbClr val="FFC000"/>
                        </a:solidFill>
                        <a:latin typeface="Calibri"/>
                        <a:ea typeface="Calibri"/>
                        <a:cs typeface="Calibri"/>
                        <a:sym typeface="Calibri"/>
                      </a:endParaRPr>
                    </a:p>
                    <a:p>
                      <a:pPr marL="0" lvl="0" indent="0" algn="ctr" rtl="0">
                        <a:spcBef>
                          <a:spcPts val="0"/>
                        </a:spcBef>
                        <a:spcAft>
                          <a:spcPts val="0"/>
                        </a:spcAft>
                        <a:buNone/>
                      </a:pPr>
                      <a:r>
                        <a:rPr lang="en-CA" sz="1100" b="1">
                          <a:solidFill>
                            <a:srgbClr val="FFC000"/>
                          </a:solidFill>
                          <a:latin typeface="Calibri"/>
                          <a:ea typeface="Calibri"/>
                          <a:cs typeface="Calibri"/>
                          <a:sym typeface="Calibri"/>
                        </a:rPr>
                        <a:t>+</a:t>
                      </a:r>
                      <a:endParaRPr sz="1100" b="1">
                        <a:solidFill>
                          <a:srgbClr val="FFC000"/>
                        </a:solidFill>
                        <a:latin typeface="Calibri"/>
                        <a:ea typeface="Calibri"/>
                        <a:cs typeface="Calibri"/>
                        <a:sym typeface="Calibri"/>
                      </a:endParaRPr>
                    </a:p>
                    <a:p>
                      <a:pPr marL="0" lvl="0" indent="0" algn="ctr" rtl="0">
                        <a:spcBef>
                          <a:spcPts val="0"/>
                        </a:spcBef>
                        <a:spcAft>
                          <a:spcPts val="0"/>
                        </a:spcAft>
                        <a:buNone/>
                      </a:pPr>
                      <a:r>
                        <a:rPr lang="en-CA" sz="1100" b="1" i="1">
                          <a:solidFill>
                            <a:srgbClr val="FFC000"/>
                          </a:solidFill>
                          <a:latin typeface="Calibri"/>
                          <a:ea typeface="Calibri"/>
                          <a:cs typeface="Calibri"/>
                          <a:sym typeface="Calibri"/>
                        </a:rPr>
                        <a:t>Fellowship Holder OR Guest Postdoctoral Scholar</a:t>
                      </a:r>
                      <a:endParaRPr sz="1100">
                        <a:solidFill>
                          <a:srgbClr val="FFC000"/>
                        </a:solidFill>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1F3864"/>
                    </a:solidFill>
                  </a:tcPr>
                </a:tc>
                <a:extLst>
                  <a:ext uri="{0D108BD9-81ED-4DB2-BD59-A6C34878D82A}">
                    <a16:rowId xmlns:a16="http://schemas.microsoft.com/office/drawing/2014/main" val="10000"/>
                  </a:ext>
                </a:extLst>
              </a:tr>
              <a:tr h="396000">
                <a:tc gridSpan="5">
                  <a:txBody>
                    <a:bodyPr/>
                    <a:lstStyle/>
                    <a:p>
                      <a:pPr marL="0" lvl="0" indent="0" algn="ctr" rtl="0">
                        <a:spcBef>
                          <a:spcPts val="0"/>
                        </a:spcBef>
                        <a:spcAft>
                          <a:spcPts val="0"/>
                        </a:spcAft>
                        <a:buNone/>
                      </a:pPr>
                      <a:r>
                        <a:rPr lang="en-CA" sz="1200" b="1">
                          <a:latin typeface="Calibri"/>
                          <a:ea typeface="Calibri"/>
                          <a:cs typeface="Calibri"/>
                          <a:sym typeface="Calibri"/>
                        </a:rPr>
                        <a:t>FUNDING SOURCES</a:t>
                      </a:r>
                      <a:endParaRPr sz="1200">
                        <a:latin typeface="Calibri"/>
                        <a:ea typeface="Calibri"/>
                        <a:cs typeface="Calibri"/>
                        <a:sym typeface="Calibri"/>
                      </a:endParaRPr>
                    </a:p>
                  </a:txBody>
                  <a:tcPr marL="45725" marR="45725"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762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AA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843575">
                <a:tc>
                  <a:txBody>
                    <a:bodyPr/>
                    <a:lstStyle/>
                    <a:p>
                      <a:pPr marL="0" lvl="0" indent="0" algn="ctr" rtl="0">
                        <a:spcBef>
                          <a:spcPts val="0"/>
                        </a:spcBef>
                        <a:spcAft>
                          <a:spcPts val="0"/>
                        </a:spcAft>
                        <a:buNone/>
                      </a:pPr>
                      <a:r>
                        <a:rPr lang="en-CA" sz="1000" b="1">
                          <a:latin typeface="Calibri"/>
                          <a:ea typeface="Calibri"/>
                          <a:cs typeface="Calibri"/>
                          <a:sym typeface="Calibri"/>
                        </a:rPr>
                        <a:t>*Types of Funding</a:t>
                      </a:r>
                      <a:endParaRPr sz="1000" b="1">
                        <a:latin typeface="Calibri"/>
                        <a:ea typeface="Calibri"/>
                        <a:cs typeface="Calibri"/>
                        <a:sym typeface="Calibri"/>
                      </a:endParaRPr>
                    </a:p>
                    <a:p>
                      <a:pPr marL="0" lvl="0" indent="0" algn="ctr" rtl="0">
                        <a:spcBef>
                          <a:spcPts val="0"/>
                        </a:spcBef>
                        <a:spcAft>
                          <a:spcPts val="0"/>
                        </a:spcAft>
                        <a:buNone/>
                      </a:pPr>
                      <a:endParaRPr sz="1000" b="1">
                        <a:latin typeface="Calibri"/>
                        <a:ea typeface="Calibri"/>
                        <a:cs typeface="Calibri"/>
                        <a:sym typeface="Calibri"/>
                      </a:endParaRPr>
                    </a:p>
                    <a:p>
                      <a:pPr marL="0" lvl="0" indent="0" algn="ctr" rtl="0">
                        <a:spcBef>
                          <a:spcPts val="0"/>
                        </a:spcBef>
                        <a:spcAft>
                          <a:spcPts val="0"/>
                        </a:spcAft>
                        <a:buNone/>
                      </a:pPr>
                      <a:r>
                        <a:rPr lang="en-CA" sz="1000" b="1">
                          <a:latin typeface="Calibri"/>
                          <a:ea typeface="Calibri"/>
                          <a:cs typeface="Calibri"/>
                          <a:sym typeface="Calibri"/>
                        </a:rPr>
                        <a:t> </a:t>
                      </a:r>
                      <a:r>
                        <a:rPr lang="en-CA" sz="1000">
                          <a:latin typeface="Calibri"/>
                          <a:ea typeface="Calibri"/>
                          <a:cs typeface="Calibri"/>
                          <a:sym typeface="Calibri"/>
                        </a:rPr>
                        <a:t>(</a:t>
                      </a:r>
                      <a:r>
                        <a:rPr lang="en-CA" sz="1000" b="1">
                          <a:latin typeface="Calibri"/>
                          <a:ea typeface="Calibri"/>
                          <a:cs typeface="Calibri"/>
                          <a:sym typeface="Calibri"/>
                        </a:rPr>
                        <a:t>*</a:t>
                      </a:r>
                      <a:r>
                        <a:rPr lang="en-CA" sz="1000">
                          <a:latin typeface="Calibri"/>
                          <a:ea typeface="Calibri"/>
                          <a:cs typeface="Calibri"/>
                          <a:sym typeface="Calibri"/>
                        </a:rPr>
                        <a:t>as there are too many funding sources to mention, please use this list as an example of these funding types)</a:t>
                      </a:r>
                      <a:endParaRPr sz="1000">
                        <a:latin typeface="Calibri"/>
                        <a:ea typeface="Calibri"/>
                        <a:cs typeface="Calibri"/>
                        <a:sym typeface="Calibri"/>
                      </a:endParaRPr>
                    </a:p>
                  </a:txBody>
                  <a:tcPr marL="45725" marR="45725" marT="45725" marB="45725" anchor="ctr">
                    <a:lnL w="381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100" b="1">
                          <a:latin typeface="Calibri"/>
                          <a:ea typeface="Calibri"/>
                          <a:cs typeface="Calibri"/>
                          <a:sym typeface="Calibri"/>
                        </a:rPr>
                        <a:t>Supervisor’s grants</a:t>
                      </a:r>
                      <a:endParaRPr sz="1100" b="1">
                        <a:latin typeface="Calibri"/>
                        <a:ea typeface="Calibri"/>
                        <a:cs typeface="Calibri"/>
                        <a:sym typeface="Calibri"/>
                      </a:endParaRPr>
                    </a:p>
                    <a:p>
                      <a:pPr marL="0" lvl="0" indent="0" algn="ctr" rtl="0">
                        <a:spcBef>
                          <a:spcPts val="0"/>
                        </a:spcBef>
                        <a:spcAft>
                          <a:spcPts val="0"/>
                        </a:spcAft>
                        <a:buNone/>
                      </a:pPr>
                      <a:endParaRPr sz="1100" b="1">
                        <a:latin typeface="Calibri"/>
                        <a:ea typeface="Calibri"/>
                        <a:cs typeface="Calibri"/>
                        <a:sym typeface="Calibri"/>
                      </a:endParaRPr>
                    </a:p>
                    <a:p>
                      <a:pPr marL="0" lvl="0" indent="0" algn="ctr" rtl="0">
                        <a:spcBef>
                          <a:spcPts val="0"/>
                        </a:spcBef>
                        <a:spcAft>
                          <a:spcPts val="0"/>
                        </a:spcAft>
                        <a:buNone/>
                      </a:pPr>
                      <a:r>
                        <a:rPr lang="en-CA" sz="1100" b="1">
                          <a:latin typeface="Calibri"/>
                          <a:ea typeface="Calibri"/>
                          <a:cs typeface="Calibri"/>
                          <a:sym typeface="Calibri"/>
                        </a:rPr>
                        <a:t>Internally funded fellowships programs </a:t>
                      </a:r>
                      <a:endParaRPr sz="1100" b="1">
                        <a:latin typeface="Calibri"/>
                        <a:ea typeface="Calibri"/>
                        <a:cs typeface="Calibri"/>
                        <a:sym typeface="Calibri"/>
                      </a:endParaRPr>
                    </a:p>
                    <a:p>
                      <a:pPr marL="0" lvl="0" indent="0" algn="ctr" rtl="0">
                        <a:spcBef>
                          <a:spcPts val="0"/>
                        </a:spcBef>
                        <a:spcAft>
                          <a:spcPts val="0"/>
                        </a:spcAft>
                        <a:buNone/>
                      </a:pPr>
                      <a:r>
                        <a:rPr lang="en-CA" sz="1100">
                          <a:latin typeface="Calibri"/>
                          <a:ea typeface="Calibri"/>
                          <a:cs typeface="Calibri"/>
                          <a:sym typeface="Calibri"/>
                        </a:rPr>
                        <a:t>(Eyes High, CSM, Institutes- ACHRI, O’Brien, Hotchkiss, Mathison Center, Libin)</a:t>
                      </a:r>
                      <a:endParaRPr sz="1100">
                        <a:latin typeface="Calibri"/>
                        <a:ea typeface="Calibri"/>
                        <a:cs typeface="Calibri"/>
                        <a:sym typeface="Calibri"/>
                      </a:endParaRPr>
                    </a:p>
                    <a:p>
                      <a:pPr marL="0" lvl="0" indent="0" algn="ctr" rtl="0">
                        <a:spcBef>
                          <a:spcPts val="0"/>
                        </a:spcBef>
                        <a:spcAft>
                          <a:spcPts val="0"/>
                        </a:spcAft>
                        <a:buNone/>
                      </a:pPr>
                      <a:r>
                        <a:rPr lang="en-CA" sz="1100" b="1">
                          <a:latin typeface="Calibri"/>
                          <a:ea typeface="Calibri"/>
                          <a:cs typeface="Calibri"/>
                          <a:sym typeface="Calibri"/>
                        </a:rPr>
                        <a:t>Endowments</a:t>
                      </a:r>
                      <a:endParaRPr sz="1100">
                        <a:latin typeface="Calibri"/>
                        <a:ea typeface="Calibri"/>
                        <a:cs typeface="Calibri"/>
                        <a:sym typeface="Calibri"/>
                      </a:endParaRPr>
                    </a:p>
                    <a:p>
                      <a:pPr marL="0" lvl="0" indent="0" algn="ctr" rtl="0">
                        <a:spcBef>
                          <a:spcPts val="0"/>
                        </a:spcBef>
                        <a:spcAft>
                          <a:spcPts val="0"/>
                        </a:spcAft>
                        <a:buNone/>
                      </a:pPr>
                      <a:r>
                        <a:rPr lang="en-CA" sz="1100">
                          <a:latin typeface="Calibri"/>
                          <a:ea typeface="Calibri"/>
                          <a:cs typeface="Calibri"/>
                          <a:sym typeface="Calibri"/>
                        </a:rPr>
                        <a:t>(Killam, Hotchkiss Family Foundation, Mathison Family Foundation, T Chen Fong)</a:t>
                      </a:r>
                      <a:endParaRPr sz="1100">
                        <a:latin typeface="Calibri"/>
                        <a:ea typeface="Calibri"/>
                        <a:cs typeface="Calibri"/>
                        <a:sym typeface="Calibri"/>
                      </a:endParaRPr>
                    </a:p>
                    <a:p>
                      <a:pPr marL="0" lvl="0" indent="0" algn="ctr" rtl="0">
                        <a:spcBef>
                          <a:spcPts val="0"/>
                        </a:spcBef>
                        <a:spcAft>
                          <a:spcPts val="0"/>
                        </a:spcAft>
                        <a:buNone/>
                      </a:pPr>
                      <a:r>
                        <a:rPr lang="en-CA" sz="1100" b="1">
                          <a:latin typeface="Calibri"/>
                          <a:ea typeface="Calibri"/>
                          <a:cs typeface="Calibri"/>
                          <a:sym typeface="Calibri"/>
                        </a:rPr>
                        <a:t>Government of Canada </a:t>
                      </a:r>
                      <a:r>
                        <a:rPr lang="en-CA" sz="1100">
                          <a:latin typeface="Calibri"/>
                          <a:ea typeface="Calibri"/>
                          <a:cs typeface="Calibri"/>
                          <a:sym typeface="Calibri"/>
                        </a:rPr>
                        <a:t>(CFREF, CERC)</a:t>
                      </a:r>
                      <a:endParaRPr sz="1100">
                        <a:latin typeface="Calibri"/>
                        <a:ea typeface="Calibri"/>
                        <a:cs typeface="Calibri"/>
                        <a:sym typeface="Calibri"/>
                      </a:endParaRPr>
                    </a:p>
                    <a:p>
                      <a:pPr marL="0" lvl="0" indent="0" algn="ctr" rtl="0">
                        <a:spcBef>
                          <a:spcPts val="0"/>
                        </a:spcBef>
                        <a:spcAft>
                          <a:spcPts val="0"/>
                        </a:spcAft>
                        <a:buNone/>
                      </a:pPr>
                      <a:r>
                        <a:rPr lang="en-CA" sz="1100" b="1">
                          <a:latin typeface="Calibri"/>
                          <a:ea typeface="Calibri"/>
                          <a:cs typeface="Calibri"/>
                          <a:sym typeface="Calibri"/>
                        </a:rPr>
                        <a:t>Externally funded fellowships</a:t>
                      </a:r>
                      <a:r>
                        <a:rPr lang="en-CA" sz="1100">
                          <a:latin typeface="Calibri"/>
                          <a:ea typeface="Calibri"/>
                          <a:cs typeface="Calibri"/>
                          <a:sym typeface="Calibri"/>
                        </a:rPr>
                        <a:t> (AI, Mitacs, Heart and Stroke Foundation, Parkinson association)</a:t>
                      </a:r>
                      <a:endParaRPr sz="1100">
                        <a:latin typeface="Calibri"/>
                        <a:ea typeface="Calibri"/>
                        <a:cs typeface="Calibri"/>
                        <a:sym typeface="Calibri"/>
                      </a:endParaRPr>
                    </a:p>
                    <a:p>
                      <a:pPr marL="0" lvl="0" indent="0" algn="ctr" rtl="0">
                        <a:spcBef>
                          <a:spcPts val="0"/>
                        </a:spcBef>
                        <a:spcAft>
                          <a:spcPts val="0"/>
                        </a:spcAft>
                        <a:buNone/>
                      </a:pPr>
                      <a:r>
                        <a:rPr lang="en-CA" sz="1100" b="1">
                          <a:latin typeface="Calibri"/>
                          <a:ea typeface="Calibri"/>
                          <a:cs typeface="Calibri"/>
                          <a:sym typeface="Calibri"/>
                        </a:rPr>
                        <a:t>Sponsors </a:t>
                      </a:r>
                      <a:endParaRPr sz="1100" b="1">
                        <a:latin typeface="Calibri"/>
                        <a:ea typeface="Calibri"/>
                        <a:cs typeface="Calibri"/>
                        <a:sym typeface="Calibri"/>
                      </a:endParaRPr>
                    </a:p>
                    <a:p>
                      <a:pPr marL="0" lvl="0" indent="0" algn="l" rtl="0">
                        <a:spcBef>
                          <a:spcPts val="0"/>
                        </a:spcBef>
                        <a:spcAft>
                          <a:spcPts val="0"/>
                        </a:spcAft>
                        <a:buNone/>
                      </a:pPr>
                      <a:r>
                        <a:rPr lang="en-CA" sz="1100">
                          <a:latin typeface="Calibri"/>
                          <a:ea typeface="Calibri"/>
                          <a:cs typeface="Calibri"/>
                          <a:sym typeface="Calibri"/>
                        </a:rPr>
                        <a:t>(companies, universities, Alzheimer Society of Canada</a:t>
                      </a:r>
                      <a:endParaRPr sz="1100">
                        <a:latin typeface="Calibri"/>
                        <a:ea typeface="Calibri"/>
                        <a:cs typeface="Calibri"/>
                        <a:sym typeface="Calibri"/>
                      </a:endParaRPr>
                    </a:p>
                    <a:p>
                      <a:pPr marL="0" lvl="0" indent="0" algn="ctr" rtl="0">
                        <a:spcBef>
                          <a:spcPts val="0"/>
                        </a:spcBef>
                        <a:spcAft>
                          <a:spcPts val="0"/>
                        </a:spcAft>
                        <a:buNone/>
                      </a:pPr>
                      <a:r>
                        <a:rPr lang="en-CA" sz="1100">
                          <a:latin typeface="Calibri"/>
                          <a:ea typeface="Calibri"/>
                          <a:cs typeface="Calibri"/>
                          <a:sym typeface="Calibri"/>
                        </a:rPr>
                        <a:t>Heart and Stroke Foundation of Canada)</a:t>
                      </a:r>
                      <a:endParaRPr sz="1100">
                        <a:latin typeface="Calibri"/>
                        <a:ea typeface="Calibri"/>
                        <a:cs typeface="Calibri"/>
                        <a:sym typeface="Calibri"/>
                      </a:endParaRPr>
                    </a:p>
                    <a:p>
                      <a:pPr marL="0" lvl="0" indent="0" algn="ctr" rtl="0">
                        <a:spcBef>
                          <a:spcPts val="0"/>
                        </a:spcBef>
                        <a:spcAft>
                          <a:spcPts val="0"/>
                        </a:spcAft>
                        <a:buNone/>
                      </a:pP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Postdoctoral scholar funded through the CIHR fellowship and Banting</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100" b="1">
                          <a:latin typeface="Calibri"/>
                          <a:ea typeface="Calibri"/>
                          <a:cs typeface="Calibri"/>
                          <a:sym typeface="Calibri"/>
                        </a:rPr>
                        <a:t>National funding agencies/universities </a:t>
                      </a:r>
                      <a:endParaRPr sz="1100" b="1">
                        <a:latin typeface="Calibri"/>
                        <a:ea typeface="Calibri"/>
                        <a:cs typeface="Calibri"/>
                        <a:sym typeface="Calibri"/>
                      </a:endParaRPr>
                    </a:p>
                    <a:p>
                      <a:pPr marL="0" lvl="0" indent="0" algn="ctr" rtl="0">
                        <a:spcBef>
                          <a:spcPts val="0"/>
                        </a:spcBef>
                        <a:spcAft>
                          <a:spcPts val="0"/>
                        </a:spcAft>
                        <a:buNone/>
                      </a:pPr>
                      <a:r>
                        <a:rPr lang="en-CA" sz="1100">
                          <a:latin typeface="Calibri"/>
                          <a:ea typeface="Calibri"/>
                          <a:cs typeface="Calibri"/>
                          <a:sym typeface="Calibri"/>
                        </a:rPr>
                        <a:t>(SSHRC, NSERC, National Assembly of Québec, some Canadian Universities) </a:t>
                      </a: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r>
                        <a:rPr lang="en-CA" sz="1100" b="1">
                          <a:latin typeface="Calibri"/>
                          <a:ea typeface="Calibri"/>
                          <a:cs typeface="Calibri"/>
                          <a:sym typeface="Calibri"/>
                        </a:rPr>
                        <a:t>International funding agencies/universities</a:t>
                      </a:r>
                      <a:endParaRPr sz="1100">
                        <a:latin typeface="Calibri"/>
                        <a:ea typeface="Calibri"/>
                        <a:cs typeface="Calibri"/>
                        <a:sym typeface="Calibri"/>
                      </a:endParaRPr>
                    </a:p>
                    <a:p>
                      <a:pPr marL="0" lvl="0" indent="0" algn="ctr" rtl="0">
                        <a:spcBef>
                          <a:spcPts val="0"/>
                        </a:spcBef>
                        <a:spcAft>
                          <a:spcPts val="0"/>
                        </a:spcAft>
                        <a:buNone/>
                      </a:pPr>
                      <a:r>
                        <a:rPr lang="en-CA" sz="1100">
                          <a:latin typeface="Calibri"/>
                          <a:ea typeface="Calibri"/>
                          <a:cs typeface="Calibri"/>
                          <a:sym typeface="Calibri"/>
                        </a:rPr>
                        <a:t>(Swiss National Science Foundation, Institute of Fundamental and Frontier Sciences, Gangneung-Wonju National University, Carlsberg foundation, CONACYT, DFG, Shenzhen University and University of Benin).</a:t>
                      </a:r>
                      <a:endParaRPr sz="1100">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0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graphicFrame>
        <p:nvGraphicFramePr>
          <p:cNvPr id="306" name="Google Shape;306;p24"/>
          <p:cNvGraphicFramePr/>
          <p:nvPr/>
        </p:nvGraphicFramePr>
        <p:xfrm>
          <a:off x="96613" y="193975"/>
          <a:ext cx="8950775" cy="6477670"/>
        </p:xfrm>
        <a:graphic>
          <a:graphicData uri="http://schemas.openxmlformats.org/drawingml/2006/table">
            <a:tbl>
              <a:tblPr>
                <a:noFill/>
                <a:tableStyleId>{0F2A5667-C191-42D3-A820-BEA77CC79A04}</a:tableStyleId>
              </a:tblPr>
              <a:tblGrid>
                <a:gridCol w="1535900">
                  <a:extLst>
                    <a:ext uri="{9D8B030D-6E8A-4147-A177-3AD203B41FA5}">
                      <a16:colId xmlns:a16="http://schemas.microsoft.com/office/drawing/2014/main" val="20000"/>
                    </a:ext>
                  </a:extLst>
                </a:gridCol>
                <a:gridCol w="1897475">
                  <a:extLst>
                    <a:ext uri="{9D8B030D-6E8A-4147-A177-3AD203B41FA5}">
                      <a16:colId xmlns:a16="http://schemas.microsoft.com/office/drawing/2014/main" val="20001"/>
                    </a:ext>
                  </a:extLst>
                </a:gridCol>
                <a:gridCol w="1145250">
                  <a:extLst>
                    <a:ext uri="{9D8B030D-6E8A-4147-A177-3AD203B41FA5}">
                      <a16:colId xmlns:a16="http://schemas.microsoft.com/office/drawing/2014/main" val="20002"/>
                    </a:ext>
                  </a:extLst>
                </a:gridCol>
                <a:gridCol w="1802125">
                  <a:extLst>
                    <a:ext uri="{9D8B030D-6E8A-4147-A177-3AD203B41FA5}">
                      <a16:colId xmlns:a16="http://schemas.microsoft.com/office/drawing/2014/main" val="20003"/>
                    </a:ext>
                  </a:extLst>
                </a:gridCol>
                <a:gridCol w="2570025">
                  <a:extLst>
                    <a:ext uri="{9D8B030D-6E8A-4147-A177-3AD203B41FA5}">
                      <a16:colId xmlns:a16="http://schemas.microsoft.com/office/drawing/2014/main" val="20004"/>
                    </a:ext>
                  </a:extLst>
                </a:gridCol>
              </a:tblGrid>
              <a:tr h="919275">
                <a:tc>
                  <a:txBody>
                    <a:bodyPr/>
                    <a:lstStyle/>
                    <a:p>
                      <a:pPr marL="0" lvl="0" indent="0" algn="ctr" rtl="0">
                        <a:spcBef>
                          <a:spcPts val="0"/>
                        </a:spcBef>
                        <a:spcAft>
                          <a:spcPts val="0"/>
                        </a:spcAft>
                        <a:buNone/>
                      </a:pPr>
                      <a:endParaRPr sz="1200">
                        <a:solidFill>
                          <a:srgbClr val="FFC000"/>
                        </a:solidFill>
                        <a:latin typeface="Calibri"/>
                        <a:ea typeface="Calibri"/>
                        <a:cs typeface="Calibri"/>
                        <a:sym typeface="Calibri"/>
                      </a:endParaRPr>
                    </a:p>
                  </a:txBody>
                  <a:tcPr marL="45725" marR="45725" marT="45725" marB="45725">
                    <a:lnL w="381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solidFill>
                      <a:srgbClr val="1F3864"/>
                    </a:solidFill>
                  </a:tcPr>
                </a:tc>
                <a:tc>
                  <a:txBody>
                    <a:bodyPr/>
                    <a:lstStyle/>
                    <a:p>
                      <a:pPr marL="0" lvl="0" indent="0" algn="ctr" rtl="0">
                        <a:spcBef>
                          <a:spcPts val="0"/>
                        </a:spcBef>
                        <a:spcAft>
                          <a:spcPts val="0"/>
                        </a:spcAft>
                        <a:buNone/>
                      </a:pPr>
                      <a:r>
                        <a:rPr lang="en-CA" sz="1200" b="1">
                          <a:solidFill>
                            <a:srgbClr val="FFC000"/>
                          </a:solidFill>
                          <a:latin typeface="Calibri"/>
                          <a:ea typeface="Calibri"/>
                          <a:cs typeface="Calibri"/>
                          <a:sym typeface="Calibri"/>
                        </a:rPr>
                        <a:t>Postdoctoral </a:t>
                      </a:r>
                      <a:endParaRPr sz="1200" b="1">
                        <a:solidFill>
                          <a:srgbClr val="FFC000"/>
                        </a:solidFill>
                        <a:latin typeface="Calibri"/>
                        <a:ea typeface="Calibri"/>
                        <a:cs typeface="Calibri"/>
                        <a:sym typeface="Calibri"/>
                      </a:endParaRPr>
                    </a:p>
                    <a:p>
                      <a:pPr marL="0" lvl="0" indent="0" algn="ctr" rtl="0">
                        <a:spcBef>
                          <a:spcPts val="0"/>
                        </a:spcBef>
                        <a:spcAft>
                          <a:spcPts val="0"/>
                        </a:spcAft>
                        <a:buNone/>
                      </a:pPr>
                      <a:r>
                        <a:rPr lang="en-CA" sz="1200" b="1">
                          <a:solidFill>
                            <a:srgbClr val="FFC000"/>
                          </a:solidFill>
                          <a:latin typeface="Calibri"/>
                          <a:ea typeface="Calibri"/>
                          <a:cs typeface="Calibri"/>
                          <a:sym typeface="Calibri"/>
                        </a:rPr>
                        <a:t>Associate</a:t>
                      </a:r>
                      <a:endParaRPr sz="1200">
                        <a:solidFill>
                          <a:srgbClr val="FFC000"/>
                        </a:solidFill>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solidFill>
                      <a:srgbClr val="1F3864"/>
                    </a:solidFill>
                  </a:tcPr>
                </a:tc>
                <a:tc>
                  <a:txBody>
                    <a:bodyPr/>
                    <a:lstStyle/>
                    <a:p>
                      <a:pPr marL="0" lvl="0" indent="0" algn="ctr" rtl="0">
                        <a:spcBef>
                          <a:spcPts val="0"/>
                        </a:spcBef>
                        <a:spcAft>
                          <a:spcPts val="0"/>
                        </a:spcAft>
                        <a:buNone/>
                      </a:pPr>
                      <a:r>
                        <a:rPr lang="en-CA" sz="1200" b="1">
                          <a:solidFill>
                            <a:srgbClr val="FFC000"/>
                          </a:solidFill>
                          <a:latin typeface="Calibri"/>
                          <a:ea typeface="Calibri"/>
                          <a:cs typeface="Calibri"/>
                          <a:sym typeface="Calibri"/>
                        </a:rPr>
                        <a:t>Postdoctoral </a:t>
                      </a:r>
                      <a:endParaRPr sz="1200" b="1">
                        <a:solidFill>
                          <a:srgbClr val="FFC000"/>
                        </a:solidFill>
                        <a:latin typeface="Calibri"/>
                        <a:ea typeface="Calibri"/>
                        <a:cs typeface="Calibri"/>
                        <a:sym typeface="Calibri"/>
                      </a:endParaRPr>
                    </a:p>
                    <a:p>
                      <a:pPr marL="0" lvl="0" indent="0" algn="ctr" rtl="0">
                        <a:spcBef>
                          <a:spcPts val="0"/>
                        </a:spcBef>
                        <a:spcAft>
                          <a:spcPts val="0"/>
                        </a:spcAft>
                        <a:buNone/>
                      </a:pPr>
                      <a:r>
                        <a:rPr lang="en-CA" sz="1200" b="1">
                          <a:solidFill>
                            <a:srgbClr val="FFC000"/>
                          </a:solidFill>
                          <a:latin typeface="Calibri"/>
                          <a:ea typeface="Calibri"/>
                          <a:cs typeface="Calibri"/>
                          <a:sym typeface="Calibri"/>
                        </a:rPr>
                        <a:t>Fellowship </a:t>
                      </a:r>
                      <a:endParaRPr sz="1200" b="1">
                        <a:solidFill>
                          <a:srgbClr val="FFC000"/>
                        </a:solidFill>
                        <a:latin typeface="Calibri"/>
                        <a:ea typeface="Calibri"/>
                        <a:cs typeface="Calibri"/>
                        <a:sym typeface="Calibri"/>
                      </a:endParaRPr>
                    </a:p>
                    <a:p>
                      <a:pPr marL="0" lvl="0" indent="0" algn="ctr" rtl="0">
                        <a:spcBef>
                          <a:spcPts val="0"/>
                        </a:spcBef>
                        <a:spcAft>
                          <a:spcPts val="0"/>
                        </a:spcAft>
                        <a:buNone/>
                      </a:pPr>
                      <a:r>
                        <a:rPr lang="en-CA" sz="1200" b="1">
                          <a:solidFill>
                            <a:srgbClr val="FFC000"/>
                          </a:solidFill>
                          <a:latin typeface="Calibri"/>
                          <a:ea typeface="Calibri"/>
                          <a:cs typeface="Calibri"/>
                          <a:sym typeface="Calibri"/>
                        </a:rPr>
                        <a:t>Holder</a:t>
                      </a:r>
                      <a:endParaRPr sz="1200">
                        <a:solidFill>
                          <a:srgbClr val="FFC000"/>
                        </a:solidFill>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solidFill>
                      <a:srgbClr val="1F3864"/>
                    </a:solidFill>
                  </a:tcPr>
                </a:tc>
                <a:tc>
                  <a:txBody>
                    <a:bodyPr/>
                    <a:lstStyle/>
                    <a:p>
                      <a:pPr marL="0" lvl="0" indent="0" algn="ctr" rtl="0">
                        <a:spcBef>
                          <a:spcPts val="0"/>
                        </a:spcBef>
                        <a:spcAft>
                          <a:spcPts val="0"/>
                        </a:spcAft>
                        <a:buNone/>
                      </a:pPr>
                      <a:r>
                        <a:rPr lang="en-CA" sz="1200" b="1">
                          <a:solidFill>
                            <a:srgbClr val="FFC000"/>
                          </a:solidFill>
                          <a:latin typeface="Calibri"/>
                          <a:ea typeface="Calibri"/>
                          <a:cs typeface="Calibri"/>
                          <a:sym typeface="Calibri"/>
                        </a:rPr>
                        <a:t>Guest </a:t>
                      </a:r>
                      <a:endParaRPr sz="1200" b="1">
                        <a:solidFill>
                          <a:srgbClr val="FFC000"/>
                        </a:solidFill>
                        <a:latin typeface="Calibri"/>
                        <a:ea typeface="Calibri"/>
                        <a:cs typeface="Calibri"/>
                        <a:sym typeface="Calibri"/>
                      </a:endParaRPr>
                    </a:p>
                    <a:p>
                      <a:pPr marL="0" lvl="0" indent="0" algn="ctr" rtl="0">
                        <a:spcBef>
                          <a:spcPts val="0"/>
                        </a:spcBef>
                        <a:spcAft>
                          <a:spcPts val="0"/>
                        </a:spcAft>
                        <a:buNone/>
                      </a:pPr>
                      <a:r>
                        <a:rPr lang="en-CA" sz="1200" b="1">
                          <a:solidFill>
                            <a:srgbClr val="FFC000"/>
                          </a:solidFill>
                          <a:latin typeface="Calibri"/>
                          <a:ea typeface="Calibri"/>
                          <a:cs typeface="Calibri"/>
                          <a:sym typeface="Calibri"/>
                        </a:rPr>
                        <a:t>Postdoctoral </a:t>
                      </a:r>
                      <a:endParaRPr sz="1200" b="1">
                        <a:solidFill>
                          <a:srgbClr val="FFC000"/>
                        </a:solidFill>
                        <a:latin typeface="Calibri"/>
                        <a:ea typeface="Calibri"/>
                        <a:cs typeface="Calibri"/>
                        <a:sym typeface="Calibri"/>
                      </a:endParaRPr>
                    </a:p>
                    <a:p>
                      <a:pPr marL="0" lvl="0" indent="0" algn="ctr" rtl="0">
                        <a:spcBef>
                          <a:spcPts val="0"/>
                        </a:spcBef>
                        <a:spcAft>
                          <a:spcPts val="0"/>
                        </a:spcAft>
                        <a:buNone/>
                      </a:pPr>
                      <a:r>
                        <a:rPr lang="en-CA" sz="1200" b="1">
                          <a:solidFill>
                            <a:srgbClr val="FFC000"/>
                          </a:solidFill>
                          <a:latin typeface="Calibri"/>
                          <a:ea typeface="Calibri"/>
                          <a:cs typeface="Calibri"/>
                          <a:sym typeface="Calibri"/>
                        </a:rPr>
                        <a:t>Scholar</a:t>
                      </a:r>
                      <a:endParaRPr sz="1200" b="1">
                        <a:solidFill>
                          <a:srgbClr val="FFC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solidFill>
                      <a:srgbClr val="1F3864"/>
                    </a:solidFill>
                  </a:tcPr>
                </a:tc>
                <a:tc>
                  <a:txBody>
                    <a:bodyPr/>
                    <a:lstStyle/>
                    <a:p>
                      <a:pPr marL="0" lvl="0" indent="0" algn="ctr" rtl="0">
                        <a:spcBef>
                          <a:spcPts val="0"/>
                        </a:spcBef>
                        <a:spcAft>
                          <a:spcPts val="0"/>
                        </a:spcAft>
                        <a:buNone/>
                      </a:pPr>
                      <a:r>
                        <a:rPr lang="en-CA" sz="1200" b="1">
                          <a:solidFill>
                            <a:srgbClr val="FFC000"/>
                          </a:solidFill>
                          <a:latin typeface="Calibri"/>
                          <a:ea typeface="Calibri"/>
                          <a:cs typeface="Calibri"/>
                          <a:sym typeface="Calibri"/>
                        </a:rPr>
                        <a:t>Postdoctoral Associate</a:t>
                      </a:r>
                      <a:endParaRPr sz="1200" b="1">
                        <a:solidFill>
                          <a:srgbClr val="FFC000"/>
                        </a:solidFill>
                        <a:latin typeface="Calibri"/>
                        <a:ea typeface="Calibri"/>
                        <a:cs typeface="Calibri"/>
                        <a:sym typeface="Calibri"/>
                      </a:endParaRPr>
                    </a:p>
                    <a:p>
                      <a:pPr marL="0" lvl="0" indent="0" algn="ctr" rtl="0">
                        <a:spcBef>
                          <a:spcPts val="0"/>
                        </a:spcBef>
                        <a:spcAft>
                          <a:spcPts val="0"/>
                        </a:spcAft>
                        <a:buNone/>
                      </a:pPr>
                      <a:r>
                        <a:rPr lang="en-CA" sz="1200" b="1">
                          <a:solidFill>
                            <a:srgbClr val="FFC000"/>
                          </a:solidFill>
                          <a:latin typeface="Calibri"/>
                          <a:ea typeface="Calibri"/>
                          <a:cs typeface="Calibri"/>
                          <a:sym typeface="Calibri"/>
                        </a:rPr>
                        <a:t>+</a:t>
                      </a:r>
                      <a:endParaRPr sz="1200" b="1">
                        <a:solidFill>
                          <a:srgbClr val="FFC000"/>
                        </a:solidFill>
                        <a:latin typeface="Calibri"/>
                        <a:ea typeface="Calibri"/>
                        <a:cs typeface="Calibri"/>
                        <a:sym typeface="Calibri"/>
                      </a:endParaRPr>
                    </a:p>
                    <a:p>
                      <a:pPr marL="0" lvl="0" indent="0" algn="ctr" rtl="0">
                        <a:spcBef>
                          <a:spcPts val="0"/>
                        </a:spcBef>
                        <a:spcAft>
                          <a:spcPts val="0"/>
                        </a:spcAft>
                        <a:buNone/>
                      </a:pPr>
                      <a:r>
                        <a:rPr lang="en-CA" sz="1200" b="1" i="1">
                          <a:solidFill>
                            <a:srgbClr val="FFC000"/>
                          </a:solidFill>
                          <a:latin typeface="Calibri"/>
                          <a:ea typeface="Calibri"/>
                          <a:cs typeface="Calibri"/>
                          <a:sym typeface="Calibri"/>
                        </a:rPr>
                        <a:t>Fellowship Holder OR Guest Postdoctoral Scholar</a:t>
                      </a:r>
                      <a:endParaRPr sz="1200">
                        <a:solidFill>
                          <a:srgbClr val="FFC000"/>
                        </a:solidFill>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solidFill>
                      <a:srgbClr val="1F3864"/>
                    </a:solidFill>
                  </a:tcPr>
                </a:tc>
                <a:extLst>
                  <a:ext uri="{0D108BD9-81ED-4DB2-BD59-A6C34878D82A}">
                    <a16:rowId xmlns:a16="http://schemas.microsoft.com/office/drawing/2014/main" val="10000"/>
                  </a:ext>
                </a:extLst>
              </a:tr>
              <a:tr h="251350">
                <a:tc gridSpan="5">
                  <a:txBody>
                    <a:bodyPr/>
                    <a:lstStyle/>
                    <a:p>
                      <a:pPr marL="0" lvl="0" indent="0" algn="ctr" rtl="0">
                        <a:spcBef>
                          <a:spcPts val="0"/>
                        </a:spcBef>
                        <a:spcAft>
                          <a:spcPts val="0"/>
                        </a:spcAft>
                        <a:buNone/>
                      </a:pPr>
                      <a:r>
                        <a:rPr lang="en-CA" sz="1200" b="1">
                          <a:latin typeface="Calibri"/>
                          <a:ea typeface="Calibri"/>
                          <a:cs typeface="Calibri"/>
                          <a:sym typeface="Calibri"/>
                        </a:rPr>
                        <a:t>STATUS</a:t>
                      </a:r>
                      <a:endParaRPr sz="1200">
                        <a:latin typeface="Calibri"/>
                        <a:ea typeface="Calibri"/>
                        <a:cs typeface="Calibri"/>
                        <a:sym typeface="Calibri"/>
                      </a:endParaRPr>
                    </a:p>
                  </a:txBody>
                  <a:tcPr marL="45725" marR="45725" marT="45725" marB="45725" anchor="ctr">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8EAA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8350">
                <a:tc>
                  <a:txBody>
                    <a:bodyPr/>
                    <a:lstStyle/>
                    <a:p>
                      <a:pPr marL="0" lvl="0" indent="0" algn="ctr" rtl="0">
                        <a:spcBef>
                          <a:spcPts val="0"/>
                        </a:spcBef>
                        <a:spcAft>
                          <a:spcPts val="0"/>
                        </a:spcAft>
                        <a:buNone/>
                      </a:pPr>
                      <a:r>
                        <a:rPr lang="en-CA" sz="1200" b="1">
                          <a:latin typeface="Calibri"/>
                          <a:ea typeface="Calibri"/>
                          <a:cs typeface="Calibri"/>
                          <a:sym typeface="Calibri"/>
                        </a:rPr>
                        <a:t># of Appointments</a:t>
                      </a:r>
                      <a:endParaRPr sz="1200">
                        <a:latin typeface="Calibri"/>
                        <a:ea typeface="Calibri"/>
                        <a:cs typeface="Calibri"/>
                        <a:sym typeface="Calibri"/>
                      </a:endParaRPr>
                    </a:p>
                  </a:txBody>
                  <a:tcPr marL="45725" marR="45725" marT="45725" marB="45725" anchor="ctr">
                    <a:lnL w="571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1</a:t>
                      </a:r>
                      <a:endParaRPr sz="1200">
                        <a:latin typeface="Calibri"/>
                        <a:ea typeface="Calibri"/>
                        <a:cs typeface="Calibri"/>
                        <a:sym typeface="Calibri"/>
                      </a:endParaRPr>
                    </a:p>
                  </a:txBody>
                  <a:tcPr marL="45725" marR="45725" marT="45725" marB="457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1</a:t>
                      </a:r>
                      <a:endParaRPr sz="1200">
                        <a:latin typeface="Calibri"/>
                        <a:ea typeface="Calibri"/>
                        <a:cs typeface="Calibri"/>
                        <a:sym typeface="Calibri"/>
                      </a:endParaRPr>
                    </a:p>
                  </a:txBody>
                  <a:tcPr marL="45725" marR="45725" marT="45725" marB="457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1</a:t>
                      </a:r>
                      <a:endParaRPr sz="1200">
                        <a:latin typeface="Calibri"/>
                        <a:ea typeface="Calibri"/>
                        <a:cs typeface="Calibri"/>
                        <a:sym typeface="Calibri"/>
                      </a:endParaRPr>
                    </a:p>
                  </a:txBody>
                  <a:tcPr marL="0" marR="0" marT="0" marB="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2</a:t>
                      </a:r>
                      <a:endParaRPr sz="1200">
                        <a:latin typeface="Calibri"/>
                        <a:ea typeface="Calibri"/>
                        <a:cs typeface="Calibri"/>
                        <a:sym typeface="Calibri"/>
                      </a:endParaRPr>
                    </a:p>
                  </a:txBody>
                  <a:tcPr marL="45725" marR="45725" marT="45725" marB="45725" anchor="ctr">
                    <a:lnL w="63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033525">
                <a:tc>
                  <a:txBody>
                    <a:bodyPr/>
                    <a:lstStyle/>
                    <a:p>
                      <a:pPr marL="0" lvl="0" indent="0" algn="ctr" rtl="0">
                        <a:spcBef>
                          <a:spcPts val="0"/>
                        </a:spcBef>
                        <a:spcAft>
                          <a:spcPts val="0"/>
                        </a:spcAft>
                        <a:buNone/>
                      </a:pPr>
                      <a:r>
                        <a:rPr lang="en-CA" sz="1200" b="1">
                          <a:latin typeface="Calibri"/>
                          <a:ea typeface="Calibri"/>
                          <a:cs typeface="Calibri"/>
                          <a:sym typeface="Calibri"/>
                        </a:rPr>
                        <a:t>Appointments</a:t>
                      </a:r>
                      <a:endParaRPr sz="1200">
                        <a:latin typeface="Calibri"/>
                        <a:ea typeface="Calibri"/>
                        <a:cs typeface="Calibri"/>
                        <a:sym typeface="Calibri"/>
                      </a:endParaRPr>
                    </a:p>
                  </a:txBody>
                  <a:tcPr marL="45725" marR="45725" marT="45725" marB="45725" anchor="ctr">
                    <a:lnL w="571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45725" marR="45725" marT="45725" marB="457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45725" marR="45725" marT="45725" marB="457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0" marR="0" marT="0" marB="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1) Associate Appointment (reduced)</a:t>
                      </a:r>
                      <a:endParaRPr sz="1200">
                        <a:latin typeface="Calibri"/>
                        <a:ea typeface="Calibri"/>
                        <a:cs typeface="Calibri"/>
                        <a:sym typeface="Calibri"/>
                      </a:endParaRPr>
                    </a:p>
                    <a:p>
                      <a:pPr marL="0" lvl="0" indent="0" algn="ctr" rtl="0">
                        <a:spcBef>
                          <a:spcPts val="0"/>
                        </a:spcBef>
                        <a:spcAft>
                          <a:spcPts val="0"/>
                        </a:spcAft>
                        <a:buNone/>
                      </a:pPr>
                      <a:r>
                        <a:rPr lang="en-CA" sz="1200">
                          <a:latin typeface="Calibri"/>
                          <a:ea typeface="Calibri"/>
                          <a:cs typeface="Calibri"/>
                          <a:sym typeface="Calibri"/>
                        </a:rPr>
                        <a:t>2) Fellowship Holder OR Guest Postdoctoral Scholar</a:t>
                      </a:r>
                      <a:endParaRPr sz="1200">
                        <a:latin typeface="Calibri"/>
                        <a:ea typeface="Calibri"/>
                        <a:cs typeface="Calibri"/>
                        <a:sym typeface="Calibri"/>
                      </a:endParaRPr>
                    </a:p>
                    <a:p>
                      <a:pPr marL="0" lvl="0" indent="0" algn="ctr" rtl="0">
                        <a:spcBef>
                          <a:spcPts val="0"/>
                        </a:spcBef>
                        <a:spcAft>
                          <a:spcPts val="0"/>
                        </a:spcAft>
                        <a:buNone/>
                      </a:pPr>
                      <a:r>
                        <a:rPr lang="en-CA" sz="1000">
                          <a:latin typeface="Calibri"/>
                          <a:ea typeface="Calibri"/>
                          <a:cs typeface="Calibri"/>
                          <a:sym typeface="Calibri"/>
                        </a:rPr>
                        <a:t>(depends on funding agency rules and regulations)</a:t>
                      </a:r>
                      <a:endParaRPr sz="1200">
                        <a:latin typeface="Calibri"/>
                        <a:ea typeface="Calibri"/>
                        <a:cs typeface="Calibri"/>
                        <a:sym typeface="Calibri"/>
                      </a:endParaRPr>
                    </a:p>
                  </a:txBody>
                  <a:tcPr marL="45725" marR="45725" marT="45725" marB="45725" anchor="ctr">
                    <a:lnL w="63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51350">
                <a:tc>
                  <a:txBody>
                    <a:bodyPr/>
                    <a:lstStyle/>
                    <a:p>
                      <a:pPr marL="0" lvl="0" indent="0" algn="ctr" rtl="0">
                        <a:spcBef>
                          <a:spcPts val="0"/>
                        </a:spcBef>
                        <a:spcAft>
                          <a:spcPts val="0"/>
                        </a:spcAft>
                        <a:buNone/>
                      </a:pPr>
                      <a:r>
                        <a:rPr lang="en-CA" sz="1200" b="1">
                          <a:latin typeface="Calibri"/>
                          <a:ea typeface="Calibri"/>
                          <a:cs typeface="Calibri"/>
                          <a:sym typeface="Calibri"/>
                        </a:rPr>
                        <a:t>U of C Employee</a:t>
                      </a:r>
                      <a:endParaRPr sz="1200">
                        <a:latin typeface="Calibri"/>
                        <a:ea typeface="Calibri"/>
                        <a:cs typeface="Calibri"/>
                        <a:sym typeface="Calibri"/>
                      </a:endParaRPr>
                    </a:p>
                  </a:txBody>
                  <a:tcPr marL="45725" marR="45725" marT="45725" marB="45725" anchor="ctr">
                    <a:lnL w="571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Yes</a:t>
                      </a:r>
                      <a:endParaRPr sz="1200">
                        <a:latin typeface="Calibri"/>
                        <a:ea typeface="Calibri"/>
                        <a:cs typeface="Calibri"/>
                        <a:sym typeface="Calibri"/>
                      </a:endParaRPr>
                    </a:p>
                  </a:txBody>
                  <a:tcPr marL="45725" marR="45725" marT="45725" marB="457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No</a:t>
                      </a:r>
                      <a:endParaRPr sz="1200">
                        <a:latin typeface="Calibri"/>
                        <a:ea typeface="Calibri"/>
                        <a:cs typeface="Calibri"/>
                        <a:sym typeface="Calibri"/>
                      </a:endParaRPr>
                    </a:p>
                  </a:txBody>
                  <a:tcPr marL="45725" marR="45725" marT="45725" marB="457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No</a:t>
                      </a:r>
                      <a:endParaRPr sz="1200">
                        <a:latin typeface="Calibri"/>
                        <a:ea typeface="Calibri"/>
                        <a:cs typeface="Calibri"/>
                        <a:sym typeface="Calibri"/>
                      </a:endParaRPr>
                    </a:p>
                  </a:txBody>
                  <a:tcPr marL="0" marR="0" marT="0" marB="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Yes</a:t>
                      </a:r>
                      <a:endParaRPr sz="1200">
                        <a:latin typeface="Calibri"/>
                        <a:ea typeface="Calibri"/>
                        <a:cs typeface="Calibri"/>
                        <a:sym typeface="Calibri"/>
                      </a:endParaRPr>
                    </a:p>
                  </a:txBody>
                  <a:tcPr marL="45725" marR="45725" marT="45725" marB="45725" anchor="ctr">
                    <a:lnL w="63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85325">
                <a:tc>
                  <a:txBody>
                    <a:bodyPr/>
                    <a:lstStyle/>
                    <a:p>
                      <a:pPr marL="0" lvl="0" indent="0" algn="ctr" rtl="0">
                        <a:spcBef>
                          <a:spcPts val="0"/>
                        </a:spcBef>
                        <a:spcAft>
                          <a:spcPts val="0"/>
                        </a:spcAft>
                        <a:buNone/>
                      </a:pPr>
                      <a:r>
                        <a:rPr lang="en-CA" sz="1200" b="1">
                          <a:latin typeface="Calibri"/>
                          <a:ea typeface="Calibri"/>
                          <a:cs typeface="Calibri"/>
                          <a:sym typeface="Calibri"/>
                        </a:rPr>
                        <a:t>Collective Bargaining Agreement</a:t>
                      </a:r>
                      <a:endParaRPr sz="1200">
                        <a:latin typeface="Calibri"/>
                        <a:ea typeface="Calibri"/>
                        <a:cs typeface="Calibri"/>
                        <a:sym typeface="Calibri"/>
                      </a:endParaRPr>
                    </a:p>
                  </a:txBody>
                  <a:tcPr marL="45725" marR="45725" marT="45725" marB="45725" anchor="ctr">
                    <a:lnL w="571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Yes</a:t>
                      </a:r>
                      <a:endParaRPr sz="1200">
                        <a:latin typeface="Calibri"/>
                        <a:ea typeface="Calibri"/>
                        <a:cs typeface="Calibri"/>
                        <a:sym typeface="Calibri"/>
                      </a:endParaRPr>
                    </a:p>
                  </a:txBody>
                  <a:tcPr marL="45725" marR="45725" marT="45725" marB="457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No</a:t>
                      </a:r>
                      <a:endParaRPr sz="1200">
                        <a:latin typeface="Calibri"/>
                        <a:ea typeface="Calibri"/>
                        <a:cs typeface="Calibri"/>
                        <a:sym typeface="Calibri"/>
                      </a:endParaRPr>
                    </a:p>
                  </a:txBody>
                  <a:tcPr marL="45725" marR="45725" marT="45725" marB="457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No</a:t>
                      </a:r>
                      <a:endParaRPr sz="1200">
                        <a:latin typeface="Calibri"/>
                        <a:ea typeface="Calibri"/>
                        <a:cs typeface="Calibri"/>
                        <a:sym typeface="Calibri"/>
                      </a:endParaRPr>
                    </a:p>
                  </a:txBody>
                  <a:tcPr marL="0" marR="0" marT="0" marB="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Yes</a:t>
                      </a:r>
                      <a:endParaRPr sz="1200">
                        <a:latin typeface="Calibri"/>
                        <a:ea typeface="Calibri"/>
                        <a:cs typeface="Calibri"/>
                        <a:sym typeface="Calibri"/>
                      </a:endParaRPr>
                    </a:p>
                  </a:txBody>
                  <a:tcPr marL="45725" marR="45725" marT="45725" marB="45725" anchor="ctr">
                    <a:lnL w="63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51350">
                <a:tc gridSpan="5">
                  <a:txBody>
                    <a:bodyPr/>
                    <a:lstStyle/>
                    <a:p>
                      <a:pPr marL="0" lvl="0" indent="0" algn="ctr" rtl="0">
                        <a:spcBef>
                          <a:spcPts val="0"/>
                        </a:spcBef>
                        <a:spcAft>
                          <a:spcPts val="0"/>
                        </a:spcAft>
                        <a:buNone/>
                      </a:pPr>
                      <a:r>
                        <a:rPr lang="en-CA" sz="1200" b="1">
                          <a:latin typeface="Calibri"/>
                          <a:ea typeface="Calibri"/>
                          <a:cs typeface="Calibri"/>
                          <a:sym typeface="Calibri"/>
                        </a:rPr>
                        <a:t>PAYMENT</a:t>
                      </a:r>
                      <a:endParaRPr sz="1200">
                        <a:latin typeface="Calibri"/>
                        <a:ea typeface="Calibri"/>
                        <a:cs typeface="Calibri"/>
                        <a:sym typeface="Calibri"/>
                      </a:endParaRPr>
                    </a:p>
                  </a:txBody>
                  <a:tcPr marL="45725" marR="45725" marT="45725" marB="45725" anchor="ctr">
                    <a:lnL w="57150" cap="flat" cmpd="sng">
                      <a:solidFill>
                        <a:srgbClr val="000000"/>
                      </a:solidFill>
                      <a:prstDash val="solid"/>
                      <a:round/>
                      <a:headEnd type="none" w="sm" len="sm"/>
                      <a:tailEnd type="none" w="sm" len="sm"/>
                    </a:lnL>
                    <a:lnR w="5715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57150" cap="flat" cmpd="sng">
                      <a:solidFill>
                        <a:srgbClr val="000000"/>
                      </a:solidFill>
                      <a:prstDash val="solid"/>
                      <a:round/>
                      <a:headEnd type="none" w="sm" len="sm"/>
                      <a:tailEnd type="none" w="sm" len="sm"/>
                    </a:lnB>
                    <a:solidFill>
                      <a:srgbClr val="8EAA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752300">
                <a:tc>
                  <a:txBody>
                    <a:bodyPr/>
                    <a:lstStyle/>
                    <a:p>
                      <a:pPr marL="0" lvl="0" indent="0" algn="ctr" rtl="0">
                        <a:spcBef>
                          <a:spcPts val="0"/>
                        </a:spcBef>
                        <a:spcAft>
                          <a:spcPts val="0"/>
                        </a:spcAft>
                        <a:buNone/>
                      </a:pPr>
                      <a:r>
                        <a:rPr lang="en-CA" sz="1200" b="1">
                          <a:latin typeface="Calibri"/>
                          <a:ea typeface="Calibri"/>
                          <a:cs typeface="Calibri"/>
                          <a:sym typeface="Calibri"/>
                        </a:rPr>
                        <a:t>Minimum</a:t>
                      </a:r>
                      <a:endParaRPr sz="1200">
                        <a:latin typeface="Calibri"/>
                        <a:ea typeface="Calibri"/>
                        <a:cs typeface="Calibri"/>
                        <a:sym typeface="Calibri"/>
                      </a:endParaRPr>
                    </a:p>
                  </a:txBody>
                  <a:tcPr marL="45725" marR="45725" marT="45725" marB="45725" anchor="ctr">
                    <a:lnL w="381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$40,000/year</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$40,000/year</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$40,000/year</a:t>
                      </a:r>
                      <a:endParaRPr sz="1200">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5% of original Associate salary /year</a:t>
                      </a:r>
                      <a:endParaRPr sz="1200">
                        <a:latin typeface="Calibri"/>
                        <a:ea typeface="Calibri"/>
                        <a:cs typeface="Calibri"/>
                        <a:sym typeface="Calibri"/>
                      </a:endParaRPr>
                    </a:p>
                    <a:p>
                      <a:pPr marL="0" lvl="0" indent="0" algn="ctr" rtl="0">
                        <a:spcBef>
                          <a:spcPts val="0"/>
                        </a:spcBef>
                        <a:spcAft>
                          <a:spcPts val="0"/>
                        </a:spcAft>
                        <a:buNone/>
                      </a:pPr>
                      <a:r>
                        <a:rPr lang="en-CA" sz="1200">
                          <a:latin typeface="Calibri"/>
                          <a:ea typeface="Calibri"/>
                          <a:cs typeface="Calibri"/>
                          <a:sym typeface="Calibri"/>
                        </a:rPr>
                        <a:t>+</a:t>
                      </a:r>
                      <a:endParaRPr sz="1200">
                        <a:latin typeface="Calibri"/>
                        <a:ea typeface="Calibri"/>
                        <a:cs typeface="Calibri"/>
                        <a:sym typeface="Calibri"/>
                      </a:endParaRPr>
                    </a:p>
                    <a:p>
                      <a:pPr marL="0" lvl="0" indent="0" algn="ctr" rtl="0">
                        <a:spcBef>
                          <a:spcPts val="0"/>
                        </a:spcBef>
                        <a:spcAft>
                          <a:spcPts val="0"/>
                        </a:spcAft>
                        <a:buNone/>
                      </a:pPr>
                      <a:r>
                        <a:rPr lang="en-CA" sz="1200">
                          <a:latin typeface="Calibri"/>
                          <a:ea typeface="Calibri"/>
                          <a:cs typeface="Calibri"/>
                          <a:sym typeface="Calibri"/>
                        </a:rPr>
                        <a:t>Stipend </a:t>
                      </a:r>
                      <a:r>
                        <a:rPr lang="en-CA" sz="1000">
                          <a:latin typeface="Calibri"/>
                          <a:ea typeface="Calibri"/>
                          <a:cs typeface="Calibri"/>
                          <a:sym typeface="Calibri"/>
                        </a:rPr>
                        <a:t>(from funding agency)</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571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51350">
                <a:tc>
                  <a:txBody>
                    <a:bodyPr/>
                    <a:lstStyle/>
                    <a:p>
                      <a:pPr marL="0" lvl="0" indent="0" algn="ctr" rtl="0">
                        <a:spcBef>
                          <a:spcPts val="0"/>
                        </a:spcBef>
                        <a:spcAft>
                          <a:spcPts val="0"/>
                        </a:spcAft>
                        <a:buNone/>
                      </a:pPr>
                      <a:r>
                        <a:rPr lang="en-CA" sz="1200" b="1">
                          <a:latin typeface="Calibri"/>
                          <a:ea typeface="Calibri"/>
                          <a:cs typeface="Calibri"/>
                          <a:sym typeface="Calibri"/>
                        </a:rPr>
                        <a:t>Type</a:t>
                      </a:r>
                      <a:endParaRPr sz="1200">
                        <a:latin typeface="Calibri"/>
                        <a:ea typeface="Calibri"/>
                        <a:cs typeface="Calibri"/>
                        <a:sym typeface="Calibri"/>
                      </a:endParaRPr>
                    </a:p>
                  </a:txBody>
                  <a:tcPr marL="45725" marR="45725" marT="45725" marB="45725" anchor="ctr">
                    <a:lnL w="381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Salary</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Stipend</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Stipend</a:t>
                      </a:r>
                      <a:endParaRPr sz="1200">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Salary + Stipend</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752300">
                <a:tc>
                  <a:txBody>
                    <a:bodyPr/>
                    <a:lstStyle/>
                    <a:p>
                      <a:pPr marL="0" lvl="0" indent="0" algn="ctr" rtl="0">
                        <a:spcBef>
                          <a:spcPts val="0"/>
                        </a:spcBef>
                        <a:spcAft>
                          <a:spcPts val="0"/>
                        </a:spcAft>
                        <a:buNone/>
                      </a:pPr>
                      <a:r>
                        <a:rPr lang="en-CA" sz="1200" b="1">
                          <a:latin typeface="Calibri"/>
                          <a:ea typeface="Calibri"/>
                          <a:cs typeface="Calibri"/>
                          <a:sym typeface="Calibri"/>
                        </a:rPr>
                        <a:t>Administration</a:t>
                      </a:r>
                      <a:endParaRPr sz="1200">
                        <a:latin typeface="Calibri"/>
                        <a:ea typeface="Calibri"/>
                        <a:cs typeface="Calibri"/>
                        <a:sym typeface="Calibri"/>
                      </a:endParaRPr>
                    </a:p>
                  </a:txBody>
                  <a:tcPr marL="45725" marR="45725" marT="45725" marB="45725" anchor="ctr">
                    <a:lnL w="381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U of C</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U of C</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Grant Agency</a:t>
                      </a:r>
                      <a:endParaRPr sz="1200">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Associate + Fellowship Holder:  U of C </a:t>
                      </a:r>
                      <a:endParaRPr sz="1200">
                        <a:latin typeface="Calibri"/>
                        <a:ea typeface="Calibri"/>
                        <a:cs typeface="Calibri"/>
                        <a:sym typeface="Calibri"/>
                      </a:endParaRPr>
                    </a:p>
                    <a:p>
                      <a:pPr marL="0" lvl="0" indent="0" algn="ctr" rtl="0">
                        <a:spcBef>
                          <a:spcPts val="0"/>
                        </a:spcBef>
                        <a:spcAft>
                          <a:spcPts val="0"/>
                        </a:spcAft>
                        <a:buNone/>
                      </a:pPr>
                      <a:r>
                        <a:rPr lang="en-CA" sz="1200">
                          <a:latin typeface="Calibri"/>
                          <a:ea typeface="Calibri"/>
                          <a:cs typeface="Calibri"/>
                          <a:sym typeface="Calibri"/>
                        </a:rPr>
                        <a:t>Associate + Guest: U of C &amp; Funding agency</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919275">
                <a:tc>
                  <a:txBody>
                    <a:bodyPr/>
                    <a:lstStyle/>
                    <a:p>
                      <a:pPr marL="0" lvl="0" indent="0" algn="ctr" rtl="0">
                        <a:spcBef>
                          <a:spcPts val="0"/>
                        </a:spcBef>
                        <a:spcAft>
                          <a:spcPts val="0"/>
                        </a:spcAft>
                        <a:buNone/>
                      </a:pPr>
                      <a:r>
                        <a:rPr lang="en-CA" sz="1200" b="1">
                          <a:latin typeface="Calibri"/>
                          <a:ea typeface="Calibri"/>
                          <a:cs typeface="Calibri"/>
                          <a:sym typeface="Calibri"/>
                        </a:rPr>
                        <a:t>Frequency</a:t>
                      </a:r>
                      <a:endParaRPr sz="1200">
                        <a:latin typeface="Calibri"/>
                        <a:ea typeface="Calibri"/>
                        <a:cs typeface="Calibri"/>
                        <a:sym typeface="Calibri"/>
                      </a:endParaRPr>
                    </a:p>
                  </a:txBody>
                  <a:tcPr marL="45725" marR="45725" marT="45725" marB="45725" anchor="ctr">
                    <a:lnL w="381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Semi-monthly</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Semi-monthly</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Varies</a:t>
                      </a:r>
                      <a:endParaRPr sz="1200">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Associate + Fellowship Holder:  Semi-monthly </a:t>
                      </a:r>
                      <a:endParaRPr sz="1200">
                        <a:latin typeface="Calibri"/>
                        <a:ea typeface="Calibri"/>
                        <a:cs typeface="Calibri"/>
                        <a:sym typeface="Calibri"/>
                      </a:endParaRPr>
                    </a:p>
                    <a:p>
                      <a:pPr marL="0" lvl="0" indent="0" algn="ctr" rtl="0">
                        <a:spcBef>
                          <a:spcPts val="0"/>
                        </a:spcBef>
                        <a:spcAft>
                          <a:spcPts val="0"/>
                        </a:spcAft>
                        <a:buNone/>
                      </a:pPr>
                      <a:r>
                        <a:rPr lang="en-CA" sz="1200">
                          <a:latin typeface="Calibri"/>
                          <a:ea typeface="Calibri"/>
                          <a:cs typeface="Calibri"/>
                          <a:sym typeface="Calibri"/>
                        </a:rPr>
                        <a:t>Associate + Guest:  Semi-monthly &amp; Funding Agency schedule</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aphicFrame>
        <p:nvGraphicFramePr>
          <p:cNvPr id="311" name="Google Shape;311;p25"/>
          <p:cNvGraphicFramePr/>
          <p:nvPr/>
        </p:nvGraphicFramePr>
        <p:xfrm>
          <a:off x="175588" y="473500"/>
          <a:ext cx="8792825" cy="6018375"/>
        </p:xfrm>
        <a:graphic>
          <a:graphicData uri="http://schemas.openxmlformats.org/drawingml/2006/table">
            <a:tbl>
              <a:tblPr>
                <a:noFill/>
                <a:tableStyleId>{0F2A5667-C191-42D3-A820-BEA77CC79A04}</a:tableStyleId>
              </a:tblPr>
              <a:tblGrid>
                <a:gridCol w="1235925">
                  <a:extLst>
                    <a:ext uri="{9D8B030D-6E8A-4147-A177-3AD203B41FA5}">
                      <a16:colId xmlns:a16="http://schemas.microsoft.com/office/drawing/2014/main" val="20000"/>
                    </a:ext>
                  </a:extLst>
                </a:gridCol>
                <a:gridCol w="1945975">
                  <a:extLst>
                    <a:ext uri="{9D8B030D-6E8A-4147-A177-3AD203B41FA5}">
                      <a16:colId xmlns:a16="http://schemas.microsoft.com/office/drawing/2014/main" val="20001"/>
                    </a:ext>
                  </a:extLst>
                </a:gridCol>
                <a:gridCol w="1832050">
                  <a:extLst>
                    <a:ext uri="{9D8B030D-6E8A-4147-A177-3AD203B41FA5}">
                      <a16:colId xmlns:a16="http://schemas.microsoft.com/office/drawing/2014/main" val="20002"/>
                    </a:ext>
                  </a:extLst>
                </a:gridCol>
                <a:gridCol w="2176200">
                  <a:extLst>
                    <a:ext uri="{9D8B030D-6E8A-4147-A177-3AD203B41FA5}">
                      <a16:colId xmlns:a16="http://schemas.microsoft.com/office/drawing/2014/main" val="20003"/>
                    </a:ext>
                  </a:extLst>
                </a:gridCol>
                <a:gridCol w="1602675">
                  <a:extLst>
                    <a:ext uri="{9D8B030D-6E8A-4147-A177-3AD203B41FA5}">
                      <a16:colId xmlns:a16="http://schemas.microsoft.com/office/drawing/2014/main" val="20004"/>
                    </a:ext>
                  </a:extLst>
                </a:gridCol>
              </a:tblGrid>
              <a:tr h="1247775">
                <a:tc>
                  <a:txBody>
                    <a:bodyPr/>
                    <a:lstStyle/>
                    <a:p>
                      <a:pPr marL="0" lvl="0" indent="0" algn="ctr" rtl="0">
                        <a:spcBef>
                          <a:spcPts val="0"/>
                        </a:spcBef>
                        <a:spcAft>
                          <a:spcPts val="0"/>
                        </a:spcAft>
                        <a:buNone/>
                      </a:pPr>
                      <a:endParaRPr sz="1100">
                        <a:solidFill>
                          <a:srgbClr val="FFC000"/>
                        </a:solidFill>
                        <a:latin typeface="Calibri"/>
                        <a:ea typeface="Calibri"/>
                        <a:cs typeface="Calibri"/>
                        <a:sym typeface="Calibri"/>
                      </a:endParaRPr>
                    </a:p>
                  </a:txBody>
                  <a:tcPr marL="45725" marR="45725" marT="45725" marB="45725">
                    <a:lnL w="381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1F3864"/>
                    </a:solidFill>
                  </a:tcPr>
                </a:tc>
                <a:tc>
                  <a:txBody>
                    <a:bodyPr/>
                    <a:lstStyle/>
                    <a:p>
                      <a:pPr marL="0" lvl="0" indent="0" algn="ctr" rtl="0">
                        <a:spcBef>
                          <a:spcPts val="0"/>
                        </a:spcBef>
                        <a:spcAft>
                          <a:spcPts val="0"/>
                        </a:spcAft>
                        <a:buNone/>
                      </a:pPr>
                      <a:r>
                        <a:rPr lang="en-CA" sz="1100" b="1">
                          <a:solidFill>
                            <a:srgbClr val="FFC000"/>
                          </a:solidFill>
                          <a:latin typeface="Calibri"/>
                          <a:ea typeface="Calibri"/>
                          <a:cs typeface="Calibri"/>
                          <a:sym typeface="Calibri"/>
                        </a:rPr>
                        <a:t>Postdoctoral </a:t>
                      </a:r>
                      <a:endParaRPr sz="1100" b="1">
                        <a:solidFill>
                          <a:srgbClr val="FFC000"/>
                        </a:solidFill>
                        <a:latin typeface="Calibri"/>
                        <a:ea typeface="Calibri"/>
                        <a:cs typeface="Calibri"/>
                        <a:sym typeface="Calibri"/>
                      </a:endParaRPr>
                    </a:p>
                    <a:p>
                      <a:pPr marL="0" lvl="0" indent="0" algn="ctr" rtl="0">
                        <a:spcBef>
                          <a:spcPts val="0"/>
                        </a:spcBef>
                        <a:spcAft>
                          <a:spcPts val="0"/>
                        </a:spcAft>
                        <a:buNone/>
                      </a:pPr>
                      <a:r>
                        <a:rPr lang="en-CA" sz="1100" b="1">
                          <a:solidFill>
                            <a:srgbClr val="FFC000"/>
                          </a:solidFill>
                          <a:latin typeface="Calibri"/>
                          <a:ea typeface="Calibri"/>
                          <a:cs typeface="Calibri"/>
                          <a:sym typeface="Calibri"/>
                        </a:rPr>
                        <a:t>Associate</a:t>
                      </a:r>
                      <a:endParaRPr sz="1100">
                        <a:solidFill>
                          <a:srgbClr val="FFC000"/>
                        </a:solidFill>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1F3864"/>
                    </a:solidFill>
                  </a:tcPr>
                </a:tc>
                <a:tc>
                  <a:txBody>
                    <a:bodyPr/>
                    <a:lstStyle/>
                    <a:p>
                      <a:pPr marL="0" lvl="0" indent="0" algn="ctr" rtl="0">
                        <a:spcBef>
                          <a:spcPts val="0"/>
                        </a:spcBef>
                        <a:spcAft>
                          <a:spcPts val="0"/>
                        </a:spcAft>
                        <a:buNone/>
                      </a:pPr>
                      <a:r>
                        <a:rPr lang="en-CA" sz="1100" b="1">
                          <a:solidFill>
                            <a:srgbClr val="FFC000"/>
                          </a:solidFill>
                          <a:latin typeface="Calibri"/>
                          <a:ea typeface="Calibri"/>
                          <a:cs typeface="Calibri"/>
                          <a:sym typeface="Calibri"/>
                        </a:rPr>
                        <a:t>Postdoctoral </a:t>
                      </a:r>
                      <a:endParaRPr sz="1100" b="1">
                        <a:solidFill>
                          <a:srgbClr val="FFC000"/>
                        </a:solidFill>
                        <a:latin typeface="Calibri"/>
                        <a:ea typeface="Calibri"/>
                        <a:cs typeface="Calibri"/>
                        <a:sym typeface="Calibri"/>
                      </a:endParaRPr>
                    </a:p>
                    <a:p>
                      <a:pPr marL="0" lvl="0" indent="0" algn="ctr" rtl="0">
                        <a:spcBef>
                          <a:spcPts val="0"/>
                        </a:spcBef>
                        <a:spcAft>
                          <a:spcPts val="0"/>
                        </a:spcAft>
                        <a:buNone/>
                      </a:pPr>
                      <a:r>
                        <a:rPr lang="en-CA" sz="1100" b="1">
                          <a:solidFill>
                            <a:srgbClr val="FFC000"/>
                          </a:solidFill>
                          <a:latin typeface="Calibri"/>
                          <a:ea typeface="Calibri"/>
                          <a:cs typeface="Calibri"/>
                          <a:sym typeface="Calibri"/>
                        </a:rPr>
                        <a:t>Fellowship </a:t>
                      </a:r>
                      <a:endParaRPr sz="1100" b="1">
                        <a:solidFill>
                          <a:srgbClr val="FFC000"/>
                        </a:solidFill>
                        <a:latin typeface="Calibri"/>
                        <a:ea typeface="Calibri"/>
                        <a:cs typeface="Calibri"/>
                        <a:sym typeface="Calibri"/>
                      </a:endParaRPr>
                    </a:p>
                    <a:p>
                      <a:pPr marL="0" lvl="0" indent="0" algn="ctr" rtl="0">
                        <a:spcBef>
                          <a:spcPts val="0"/>
                        </a:spcBef>
                        <a:spcAft>
                          <a:spcPts val="0"/>
                        </a:spcAft>
                        <a:buNone/>
                      </a:pPr>
                      <a:r>
                        <a:rPr lang="en-CA" sz="1100" b="1">
                          <a:solidFill>
                            <a:srgbClr val="FFC000"/>
                          </a:solidFill>
                          <a:latin typeface="Calibri"/>
                          <a:ea typeface="Calibri"/>
                          <a:cs typeface="Calibri"/>
                          <a:sym typeface="Calibri"/>
                        </a:rPr>
                        <a:t>Holder</a:t>
                      </a:r>
                      <a:endParaRPr sz="1100">
                        <a:solidFill>
                          <a:srgbClr val="FFC000"/>
                        </a:solidFill>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1F3864"/>
                    </a:solidFill>
                  </a:tcPr>
                </a:tc>
                <a:tc>
                  <a:txBody>
                    <a:bodyPr/>
                    <a:lstStyle/>
                    <a:p>
                      <a:pPr marL="0" lvl="0" indent="0" algn="ctr" rtl="0">
                        <a:spcBef>
                          <a:spcPts val="0"/>
                        </a:spcBef>
                        <a:spcAft>
                          <a:spcPts val="0"/>
                        </a:spcAft>
                        <a:buNone/>
                      </a:pPr>
                      <a:r>
                        <a:rPr lang="en-CA" sz="1100" b="1">
                          <a:solidFill>
                            <a:srgbClr val="FFC000"/>
                          </a:solidFill>
                          <a:latin typeface="Calibri"/>
                          <a:ea typeface="Calibri"/>
                          <a:cs typeface="Calibri"/>
                          <a:sym typeface="Calibri"/>
                        </a:rPr>
                        <a:t>Guest </a:t>
                      </a:r>
                      <a:endParaRPr sz="1100" b="1">
                        <a:solidFill>
                          <a:srgbClr val="FFC000"/>
                        </a:solidFill>
                        <a:latin typeface="Calibri"/>
                        <a:ea typeface="Calibri"/>
                        <a:cs typeface="Calibri"/>
                        <a:sym typeface="Calibri"/>
                      </a:endParaRPr>
                    </a:p>
                    <a:p>
                      <a:pPr marL="0" lvl="0" indent="0" algn="ctr" rtl="0">
                        <a:spcBef>
                          <a:spcPts val="0"/>
                        </a:spcBef>
                        <a:spcAft>
                          <a:spcPts val="0"/>
                        </a:spcAft>
                        <a:buNone/>
                      </a:pPr>
                      <a:r>
                        <a:rPr lang="en-CA" sz="1100" b="1">
                          <a:solidFill>
                            <a:srgbClr val="FFC000"/>
                          </a:solidFill>
                          <a:latin typeface="Calibri"/>
                          <a:ea typeface="Calibri"/>
                          <a:cs typeface="Calibri"/>
                          <a:sym typeface="Calibri"/>
                        </a:rPr>
                        <a:t>Postdoctoral </a:t>
                      </a:r>
                      <a:endParaRPr sz="1100" b="1">
                        <a:solidFill>
                          <a:srgbClr val="FFC000"/>
                        </a:solidFill>
                        <a:latin typeface="Calibri"/>
                        <a:ea typeface="Calibri"/>
                        <a:cs typeface="Calibri"/>
                        <a:sym typeface="Calibri"/>
                      </a:endParaRPr>
                    </a:p>
                    <a:p>
                      <a:pPr marL="0" lvl="0" indent="0" algn="ctr" rtl="0">
                        <a:spcBef>
                          <a:spcPts val="0"/>
                        </a:spcBef>
                        <a:spcAft>
                          <a:spcPts val="0"/>
                        </a:spcAft>
                        <a:buNone/>
                      </a:pPr>
                      <a:r>
                        <a:rPr lang="en-CA" sz="1100" b="1">
                          <a:solidFill>
                            <a:srgbClr val="FFC000"/>
                          </a:solidFill>
                          <a:latin typeface="Calibri"/>
                          <a:ea typeface="Calibri"/>
                          <a:cs typeface="Calibri"/>
                          <a:sym typeface="Calibri"/>
                        </a:rPr>
                        <a:t>Scholar</a:t>
                      </a:r>
                      <a:endParaRPr sz="1100" b="1">
                        <a:solidFill>
                          <a:srgbClr val="FFC000"/>
                        </a:solidFill>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1F3864"/>
                    </a:solidFill>
                  </a:tcPr>
                </a:tc>
                <a:tc>
                  <a:txBody>
                    <a:bodyPr/>
                    <a:lstStyle/>
                    <a:p>
                      <a:pPr marL="0" lvl="0" indent="0" algn="ctr" rtl="0">
                        <a:spcBef>
                          <a:spcPts val="0"/>
                        </a:spcBef>
                        <a:spcAft>
                          <a:spcPts val="0"/>
                        </a:spcAft>
                        <a:buNone/>
                      </a:pPr>
                      <a:r>
                        <a:rPr lang="en-CA" sz="1100" b="1">
                          <a:solidFill>
                            <a:srgbClr val="FFC000"/>
                          </a:solidFill>
                          <a:latin typeface="Calibri"/>
                          <a:ea typeface="Calibri"/>
                          <a:cs typeface="Calibri"/>
                          <a:sym typeface="Calibri"/>
                        </a:rPr>
                        <a:t>Postdoctoral Associate</a:t>
                      </a:r>
                      <a:endParaRPr sz="1100" b="1">
                        <a:solidFill>
                          <a:srgbClr val="FFC000"/>
                        </a:solidFill>
                        <a:latin typeface="Calibri"/>
                        <a:ea typeface="Calibri"/>
                        <a:cs typeface="Calibri"/>
                        <a:sym typeface="Calibri"/>
                      </a:endParaRPr>
                    </a:p>
                    <a:p>
                      <a:pPr marL="0" lvl="0" indent="0" algn="ctr" rtl="0">
                        <a:spcBef>
                          <a:spcPts val="0"/>
                        </a:spcBef>
                        <a:spcAft>
                          <a:spcPts val="0"/>
                        </a:spcAft>
                        <a:buNone/>
                      </a:pPr>
                      <a:r>
                        <a:rPr lang="en-CA" sz="1100" b="1">
                          <a:solidFill>
                            <a:srgbClr val="FFC000"/>
                          </a:solidFill>
                          <a:latin typeface="Calibri"/>
                          <a:ea typeface="Calibri"/>
                          <a:cs typeface="Calibri"/>
                          <a:sym typeface="Calibri"/>
                        </a:rPr>
                        <a:t>+</a:t>
                      </a:r>
                      <a:endParaRPr sz="1100" b="1">
                        <a:solidFill>
                          <a:srgbClr val="FFC000"/>
                        </a:solidFill>
                        <a:latin typeface="Calibri"/>
                        <a:ea typeface="Calibri"/>
                        <a:cs typeface="Calibri"/>
                        <a:sym typeface="Calibri"/>
                      </a:endParaRPr>
                    </a:p>
                    <a:p>
                      <a:pPr marL="0" lvl="0" indent="0" algn="ctr" rtl="0">
                        <a:spcBef>
                          <a:spcPts val="0"/>
                        </a:spcBef>
                        <a:spcAft>
                          <a:spcPts val="0"/>
                        </a:spcAft>
                        <a:buNone/>
                      </a:pPr>
                      <a:r>
                        <a:rPr lang="en-CA" sz="1100" b="1" i="1">
                          <a:solidFill>
                            <a:srgbClr val="FFC000"/>
                          </a:solidFill>
                          <a:latin typeface="Calibri"/>
                          <a:ea typeface="Calibri"/>
                          <a:cs typeface="Calibri"/>
                          <a:sym typeface="Calibri"/>
                        </a:rPr>
                        <a:t>Fellowship Holder OR Guest Postdoctoral Scholar</a:t>
                      </a:r>
                      <a:endParaRPr sz="1100">
                        <a:solidFill>
                          <a:srgbClr val="FFC000"/>
                        </a:solidFill>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1F3864"/>
                    </a:solidFill>
                  </a:tcPr>
                </a:tc>
                <a:extLst>
                  <a:ext uri="{0D108BD9-81ED-4DB2-BD59-A6C34878D82A}">
                    <a16:rowId xmlns:a16="http://schemas.microsoft.com/office/drawing/2014/main" val="10000"/>
                  </a:ext>
                </a:extLst>
              </a:tr>
              <a:tr h="358300">
                <a:tc gridSpan="5">
                  <a:txBody>
                    <a:bodyPr/>
                    <a:lstStyle/>
                    <a:p>
                      <a:pPr marL="0" lvl="0" indent="0" algn="ctr" rtl="0">
                        <a:spcBef>
                          <a:spcPts val="0"/>
                        </a:spcBef>
                        <a:spcAft>
                          <a:spcPts val="0"/>
                        </a:spcAft>
                        <a:buNone/>
                      </a:pPr>
                      <a:r>
                        <a:rPr lang="en-CA" sz="1200" b="1">
                          <a:latin typeface="Calibri"/>
                          <a:ea typeface="Calibri"/>
                          <a:cs typeface="Calibri"/>
                          <a:sym typeface="Calibri"/>
                        </a:rPr>
                        <a:t>BENEFITS</a:t>
                      </a:r>
                      <a:endParaRPr sz="1200">
                        <a:latin typeface="Calibri"/>
                        <a:ea typeface="Calibri"/>
                        <a:cs typeface="Calibri"/>
                        <a:sym typeface="Calibri"/>
                      </a:endParaRPr>
                    </a:p>
                  </a:txBody>
                  <a:tcPr marL="45725" marR="45725"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762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8EAA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34350">
                <a:tc>
                  <a:txBody>
                    <a:bodyPr/>
                    <a:lstStyle/>
                    <a:p>
                      <a:pPr marL="0" lvl="0" indent="0" algn="ctr" rtl="0">
                        <a:spcBef>
                          <a:spcPts val="0"/>
                        </a:spcBef>
                        <a:spcAft>
                          <a:spcPts val="0"/>
                        </a:spcAft>
                        <a:buNone/>
                      </a:pPr>
                      <a:r>
                        <a:rPr lang="en-CA" sz="1200" b="1">
                          <a:latin typeface="Calibri"/>
                          <a:ea typeface="Calibri"/>
                          <a:cs typeface="Calibri"/>
                          <a:sym typeface="Calibri"/>
                        </a:rPr>
                        <a:t>Statutory</a:t>
                      </a:r>
                      <a:endParaRPr sz="1200">
                        <a:latin typeface="Calibri"/>
                        <a:ea typeface="Calibri"/>
                        <a:cs typeface="Calibri"/>
                        <a:sym typeface="Calibri"/>
                      </a:endParaRPr>
                    </a:p>
                  </a:txBody>
                  <a:tcPr marL="45725" marR="45725" marT="45725" marB="45725" anchor="ctr">
                    <a:lnL w="381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Canada Pension Plan (CPP); Employment Insurance (EI)</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None</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None</a:t>
                      </a:r>
                      <a:endParaRPr sz="1200">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Associate Salary: CPP and EI</a:t>
                      </a:r>
                      <a:endParaRPr sz="1200">
                        <a:latin typeface="Calibri"/>
                        <a:ea typeface="Calibri"/>
                        <a:cs typeface="Calibri"/>
                        <a:sym typeface="Calibri"/>
                      </a:endParaRPr>
                    </a:p>
                    <a:p>
                      <a:pPr marL="0" lvl="0" indent="0" algn="ctr" rtl="0">
                        <a:spcBef>
                          <a:spcPts val="0"/>
                        </a:spcBef>
                        <a:spcAft>
                          <a:spcPts val="0"/>
                        </a:spcAft>
                        <a:buNone/>
                      </a:pPr>
                      <a:r>
                        <a:rPr lang="en-CA" sz="1200">
                          <a:latin typeface="Calibri"/>
                          <a:ea typeface="Calibri"/>
                          <a:cs typeface="Calibri"/>
                          <a:sym typeface="Calibri"/>
                        </a:rPr>
                        <a:t>Stipend:  None</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96325">
                <a:tc>
                  <a:txBody>
                    <a:bodyPr/>
                    <a:lstStyle/>
                    <a:p>
                      <a:pPr marL="0" lvl="0" indent="0" algn="ctr" rtl="0">
                        <a:spcBef>
                          <a:spcPts val="0"/>
                        </a:spcBef>
                        <a:spcAft>
                          <a:spcPts val="0"/>
                        </a:spcAft>
                        <a:buNone/>
                      </a:pPr>
                      <a:r>
                        <a:rPr lang="en-CA" sz="1200" b="1">
                          <a:latin typeface="Calibri"/>
                          <a:ea typeface="Calibri"/>
                          <a:cs typeface="Calibri"/>
                          <a:sym typeface="Calibri"/>
                        </a:rPr>
                        <a:t>Deductions</a:t>
                      </a:r>
                      <a:endParaRPr sz="1200">
                        <a:latin typeface="Calibri"/>
                        <a:ea typeface="Calibri"/>
                        <a:cs typeface="Calibri"/>
                        <a:sym typeface="Calibri"/>
                      </a:endParaRPr>
                    </a:p>
                  </a:txBody>
                  <a:tcPr marL="45725" marR="45725" marT="45725" marB="45725" anchor="ctr">
                    <a:lnL w="381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Semi-monthly</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a:t>
                      </a:r>
                      <a:endParaRPr sz="1200">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Semi-monthly from Associate Salary</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834350">
                <a:tc>
                  <a:txBody>
                    <a:bodyPr/>
                    <a:lstStyle/>
                    <a:p>
                      <a:pPr marL="0" lvl="0" indent="0" algn="ctr" rtl="0">
                        <a:spcBef>
                          <a:spcPts val="0"/>
                        </a:spcBef>
                        <a:spcAft>
                          <a:spcPts val="0"/>
                        </a:spcAft>
                        <a:buNone/>
                      </a:pPr>
                      <a:r>
                        <a:rPr lang="en-CA" sz="1200" b="1">
                          <a:latin typeface="Calibri"/>
                          <a:ea typeface="Calibri"/>
                          <a:cs typeface="Calibri"/>
                          <a:sym typeface="Calibri"/>
                        </a:rPr>
                        <a:t>Employer Paid</a:t>
                      </a:r>
                      <a:endParaRPr sz="1200">
                        <a:latin typeface="Calibri"/>
                        <a:ea typeface="Calibri"/>
                        <a:cs typeface="Calibri"/>
                        <a:sym typeface="Calibri"/>
                      </a:endParaRPr>
                    </a:p>
                  </a:txBody>
                  <a:tcPr marL="45725" marR="45725" marT="45725" marB="45725" anchor="ctr">
                    <a:lnL w="381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Plan C: Health, Dental, Life and Disability Insurance</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None</a:t>
                      </a:r>
                      <a:endParaRPr sz="1200">
                        <a:latin typeface="Calibri"/>
                        <a:ea typeface="Calibri"/>
                        <a:cs typeface="Calibri"/>
                        <a:sym typeface="Calibri"/>
                      </a:endParaRPr>
                    </a:p>
                    <a:p>
                      <a:pPr marL="0" lvl="0" indent="0" algn="ctr" rtl="0">
                        <a:spcBef>
                          <a:spcPts val="0"/>
                        </a:spcBef>
                        <a:spcAft>
                          <a:spcPts val="0"/>
                        </a:spcAft>
                        <a:buNone/>
                      </a:pPr>
                      <a:r>
                        <a:rPr lang="en-CA" sz="1200" i="1">
                          <a:latin typeface="Calibri"/>
                          <a:ea typeface="Calibri"/>
                          <a:cs typeface="Calibri"/>
                          <a:sym typeface="Calibri"/>
                        </a:rPr>
                        <a:t>(Supervisor may reimburse)</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None</a:t>
                      </a:r>
                      <a:endParaRPr sz="1200">
                        <a:latin typeface="Calibri"/>
                        <a:ea typeface="Calibri"/>
                        <a:cs typeface="Calibri"/>
                        <a:sym typeface="Calibri"/>
                      </a:endParaRPr>
                    </a:p>
                    <a:p>
                      <a:pPr marL="0" lvl="0" indent="0" algn="ctr" rtl="0">
                        <a:spcBef>
                          <a:spcPts val="0"/>
                        </a:spcBef>
                        <a:spcAft>
                          <a:spcPts val="0"/>
                        </a:spcAft>
                        <a:buNone/>
                      </a:pPr>
                      <a:r>
                        <a:rPr lang="en-CA" sz="1200" i="1">
                          <a:latin typeface="Calibri"/>
                          <a:ea typeface="Calibri"/>
                          <a:cs typeface="Calibri"/>
                          <a:sym typeface="Calibri"/>
                        </a:rPr>
                        <a:t>(Supervisor may reimburse)</a:t>
                      </a:r>
                      <a:endParaRPr sz="1200">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Plan C: Health, Dental, Life and Disability Insurance</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58300">
                <a:tc gridSpan="5">
                  <a:txBody>
                    <a:bodyPr/>
                    <a:lstStyle/>
                    <a:p>
                      <a:pPr marL="0" lvl="0" indent="0" algn="ctr" rtl="0">
                        <a:spcBef>
                          <a:spcPts val="0"/>
                        </a:spcBef>
                        <a:spcAft>
                          <a:spcPts val="0"/>
                        </a:spcAft>
                        <a:buNone/>
                      </a:pPr>
                      <a:r>
                        <a:rPr lang="en-CA" sz="1200" b="1">
                          <a:latin typeface="Calibri"/>
                          <a:ea typeface="Calibri"/>
                          <a:cs typeface="Calibri"/>
                          <a:sym typeface="Calibri"/>
                        </a:rPr>
                        <a:t>INCOME TAX</a:t>
                      </a:r>
                      <a:endParaRPr sz="1200">
                        <a:latin typeface="Calibri"/>
                        <a:ea typeface="Calibri"/>
                        <a:cs typeface="Calibri"/>
                        <a:sym typeface="Calibri"/>
                      </a:endParaRPr>
                    </a:p>
                  </a:txBody>
                  <a:tcPr marL="45725" marR="45725"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762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8EAA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58300">
                <a:tc>
                  <a:txBody>
                    <a:bodyPr/>
                    <a:lstStyle/>
                    <a:p>
                      <a:pPr marL="0" lvl="0" indent="0" algn="ctr" rtl="0">
                        <a:spcBef>
                          <a:spcPts val="0"/>
                        </a:spcBef>
                        <a:spcAft>
                          <a:spcPts val="0"/>
                        </a:spcAft>
                        <a:buNone/>
                      </a:pPr>
                      <a:r>
                        <a:rPr lang="en-CA" sz="1200" b="1">
                          <a:latin typeface="Calibri"/>
                          <a:ea typeface="Calibri"/>
                          <a:cs typeface="Calibri"/>
                          <a:sym typeface="Calibri"/>
                        </a:rPr>
                        <a:t>Income Taxable</a:t>
                      </a:r>
                      <a:endParaRPr sz="1200">
                        <a:latin typeface="Calibri"/>
                        <a:ea typeface="Calibri"/>
                        <a:cs typeface="Calibri"/>
                        <a:sym typeface="Calibri"/>
                      </a:endParaRPr>
                    </a:p>
                  </a:txBody>
                  <a:tcPr marL="45725" marR="45725" marT="45725" marB="45725" anchor="ctr">
                    <a:lnL w="381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Yes</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Yes</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Yes</a:t>
                      </a:r>
                      <a:endParaRPr sz="1200">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Yes</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834350">
                <a:tc>
                  <a:txBody>
                    <a:bodyPr/>
                    <a:lstStyle/>
                    <a:p>
                      <a:pPr marL="0" lvl="0" indent="0" algn="ctr" rtl="0">
                        <a:spcBef>
                          <a:spcPts val="0"/>
                        </a:spcBef>
                        <a:spcAft>
                          <a:spcPts val="0"/>
                        </a:spcAft>
                        <a:buNone/>
                      </a:pPr>
                      <a:r>
                        <a:rPr lang="en-CA" sz="1200" b="1">
                          <a:latin typeface="Calibri"/>
                          <a:ea typeface="Calibri"/>
                          <a:cs typeface="Calibri"/>
                          <a:sym typeface="Calibri"/>
                        </a:rPr>
                        <a:t>Deductions</a:t>
                      </a:r>
                      <a:endParaRPr sz="1200">
                        <a:latin typeface="Calibri"/>
                        <a:ea typeface="Calibri"/>
                        <a:cs typeface="Calibri"/>
                        <a:sym typeface="Calibri"/>
                      </a:endParaRPr>
                    </a:p>
                  </a:txBody>
                  <a:tcPr marL="45725" marR="45725" marT="45725" marB="45725" anchor="ctr">
                    <a:lnL w="381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Semi-monthly</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None</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None</a:t>
                      </a:r>
                      <a:endParaRPr sz="1200">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Associate Salary: Semi-monthly</a:t>
                      </a:r>
                      <a:endParaRPr sz="1200">
                        <a:latin typeface="Calibri"/>
                        <a:ea typeface="Calibri"/>
                        <a:cs typeface="Calibri"/>
                        <a:sym typeface="Calibri"/>
                      </a:endParaRPr>
                    </a:p>
                    <a:p>
                      <a:pPr marL="0" lvl="0" indent="0" algn="ctr" rtl="0">
                        <a:spcBef>
                          <a:spcPts val="0"/>
                        </a:spcBef>
                        <a:spcAft>
                          <a:spcPts val="0"/>
                        </a:spcAft>
                        <a:buNone/>
                      </a:pPr>
                      <a:r>
                        <a:rPr lang="en-CA" sz="1200">
                          <a:latin typeface="Calibri"/>
                          <a:ea typeface="Calibri"/>
                          <a:cs typeface="Calibri"/>
                          <a:sym typeface="Calibri"/>
                        </a:rPr>
                        <a:t>Stipend: None</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596325">
                <a:tc>
                  <a:txBody>
                    <a:bodyPr/>
                    <a:lstStyle/>
                    <a:p>
                      <a:pPr marL="0" lvl="0" indent="0" algn="ctr" rtl="0">
                        <a:spcBef>
                          <a:spcPts val="0"/>
                        </a:spcBef>
                        <a:spcAft>
                          <a:spcPts val="0"/>
                        </a:spcAft>
                        <a:buNone/>
                      </a:pPr>
                      <a:r>
                        <a:rPr lang="en-CA" sz="1200" b="1">
                          <a:latin typeface="Calibri"/>
                          <a:ea typeface="Calibri"/>
                          <a:cs typeface="Calibri"/>
                          <a:sym typeface="Calibri"/>
                        </a:rPr>
                        <a:t>Annual Tax Slip</a:t>
                      </a:r>
                      <a:endParaRPr sz="1200">
                        <a:latin typeface="Calibri"/>
                        <a:ea typeface="Calibri"/>
                        <a:cs typeface="Calibri"/>
                        <a:sym typeface="Calibri"/>
                      </a:endParaRPr>
                    </a:p>
                  </a:txBody>
                  <a:tcPr marL="45725" marR="45725" marT="45725" marB="45725" anchor="ctr">
                    <a:lnL w="381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T4</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T4A</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T4A</a:t>
                      </a:r>
                      <a:endParaRPr sz="1200">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CA" sz="1200">
                          <a:latin typeface="Calibri"/>
                          <a:ea typeface="Calibri"/>
                          <a:cs typeface="Calibri"/>
                          <a:sym typeface="Calibri"/>
                        </a:rPr>
                        <a:t>T4 (Associate Salary) &amp; T4A (Stipend)</a:t>
                      </a:r>
                      <a:endParaRPr sz="1200">
                        <a:latin typeface="Calibri"/>
                        <a:ea typeface="Calibri"/>
                        <a:cs typeface="Calibri"/>
                        <a:sym typeface="Calibri"/>
                      </a:endParaRPr>
                    </a:p>
                  </a:txBody>
                  <a:tcPr marL="45725" marR="45725" marT="45725" marB="45725" anchor="ctr">
                    <a:lnL w="127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762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6"/>
          <p:cNvSpPr txBox="1"/>
          <p:nvPr/>
        </p:nvSpPr>
        <p:spPr>
          <a:xfrm>
            <a:off x="959002" y="954911"/>
            <a:ext cx="7047571" cy="507831"/>
          </a:xfrm>
          <a:prstGeom prst="rect">
            <a:avLst/>
          </a:prstGeom>
          <a:noFill/>
          <a:ln w="28575" cap="flat" cmpd="sng">
            <a:solidFill>
              <a:srgbClr val="1C4587"/>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CA" sz="1350" b="0" i="0" u="sng" strike="noStrike" cap="none">
                <a:solidFill>
                  <a:schemeClr val="dk2"/>
                </a:solidFill>
                <a:latin typeface="Arial"/>
                <a:ea typeface="Arial"/>
                <a:cs typeface="Arial"/>
                <a:sym typeface="Arial"/>
              </a:rPr>
              <a:t>If you receive an </a:t>
            </a:r>
            <a:r>
              <a:rPr lang="en-CA" sz="1350" b="0" i="0" u="sng" strike="noStrike" cap="none">
                <a:solidFill>
                  <a:srgbClr val="D60057"/>
                </a:solidFill>
                <a:latin typeface="Arial"/>
                <a:ea typeface="Arial"/>
                <a:cs typeface="Arial"/>
                <a:sym typeface="Arial"/>
              </a:rPr>
              <a:t>External Funding </a:t>
            </a:r>
            <a:r>
              <a:rPr lang="en-CA" sz="1350" b="0" i="0" u="sng" strike="noStrike" cap="none">
                <a:solidFill>
                  <a:schemeClr val="dk2"/>
                </a:solidFill>
                <a:latin typeface="Arial"/>
                <a:ea typeface="Arial"/>
                <a:cs typeface="Arial"/>
                <a:sym typeface="Arial"/>
              </a:rPr>
              <a:t>Award during your Postdoctoral Associate appointment:</a:t>
            </a:r>
            <a:endParaRPr/>
          </a:p>
        </p:txBody>
      </p:sp>
      <p:sp>
        <p:nvSpPr>
          <p:cNvPr id="318" name="Google Shape;318;p26"/>
          <p:cNvSpPr txBox="1"/>
          <p:nvPr/>
        </p:nvSpPr>
        <p:spPr>
          <a:xfrm>
            <a:off x="959002" y="1580713"/>
            <a:ext cx="7047571" cy="1535036"/>
          </a:xfrm>
          <a:prstGeom prst="rect">
            <a:avLst/>
          </a:prstGeom>
          <a:noFill/>
          <a:ln w="28575" cap="flat" cmpd="sng">
            <a:solidFill>
              <a:srgbClr val="1C458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975" b="1" i="0" u="sng" strike="noStrike" cap="none">
                <a:solidFill>
                  <a:schemeClr val="dk2"/>
                </a:solidFill>
                <a:latin typeface="Arial"/>
                <a:ea typeface="Arial"/>
                <a:cs typeface="Arial"/>
                <a:sym typeface="Arial"/>
              </a:rPr>
              <a:t>SUPPLEMENTAL COMPENSATION</a:t>
            </a:r>
            <a:endParaRPr/>
          </a:p>
          <a:p>
            <a:pPr marL="214313" marR="0" lvl="0" indent="-214313" algn="l" rtl="0">
              <a:spcBef>
                <a:spcPts val="0"/>
              </a:spcBef>
              <a:spcAft>
                <a:spcPts val="0"/>
              </a:spcAft>
              <a:buClr>
                <a:schemeClr val="dk2"/>
              </a:buClr>
              <a:buSzPts val="1050"/>
              <a:buFont typeface="Noto Sans Symbols"/>
              <a:buChar char="❑"/>
            </a:pPr>
            <a:r>
              <a:rPr lang="en-CA" sz="1050" b="1" i="0" u="none" strike="noStrike" cap="none">
                <a:solidFill>
                  <a:schemeClr val="dk2"/>
                </a:solidFill>
                <a:latin typeface="Arial"/>
                <a:ea typeface="Arial"/>
                <a:cs typeface="Arial"/>
                <a:sym typeface="Arial"/>
              </a:rPr>
              <a:t>5.13</a:t>
            </a:r>
            <a:r>
              <a:rPr lang="en-CA" sz="1050" b="0" i="0" u="none" strike="noStrike" cap="none">
                <a:solidFill>
                  <a:schemeClr val="dk2"/>
                </a:solidFill>
                <a:latin typeface="Arial"/>
                <a:ea typeface="Arial"/>
                <a:cs typeface="Arial"/>
                <a:sym typeface="Arial"/>
              </a:rPr>
              <a:t>  - A Postdoctoral Associate who is awarded additional external funding during the term of their Postdoctoral Associate appointment will retain their Postdoctoral Associate appointment at a reduced percentage (</a:t>
            </a:r>
            <a:r>
              <a:rPr lang="en-CA" sz="1050" b="1" i="0" u="none" strike="noStrike" cap="none">
                <a:solidFill>
                  <a:srgbClr val="D60057"/>
                </a:solidFill>
                <a:latin typeface="Arial"/>
                <a:ea typeface="Arial"/>
                <a:cs typeface="Arial"/>
                <a:sym typeface="Arial"/>
              </a:rPr>
              <a:t>minimum of 5% </a:t>
            </a:r>
            <a:r>
              <a:rPr lang="en-CA" sz="1050" b="0" i="0" u="none" strike="noStrike" cap="none">
                <a:solidFill>
                  <a:schemeClr val="dk2"/>
                </a:solidFill>
                <a:latin typeface="Arial"/>
                <a:ea typeface="Arial"/>
                <a:cs typeface="Arial"/>
                <a:sym typeface="Arial"/>
              </a:rPr>
              <a:t>of the original appointment) and will be extended a second appointment as a Postdoctoral Fellowship Holder or a Guest Postdoctoral Scholar to account for the additional funding. These Letters of Appointment are subject to approval of the Postdoctoral Office. </a:t>
            </a:r>
            <a:endParaRPr sz="1050" b="0" i="0" u="none" strike="noStrike" cap="none">
              <a:solidFill>
                <a:schemeClr val="dk2"/>
              </a:solidFill>
              <a:latin typeface="Arial"/>
              <a:ea typeface="Arial"/>
              <a:cs typeface="Arial"/>
              <a:sym typeface="Arial"/>
            </a:endParaRPr>
          </a:p>
          <a:p>
            <a:pPr marL="214313" marR="0" lvl="0" indent="-214313" algn="l" rtl="0">
              <a:spcBef>
                <a:spcPts val="0"/>
              </a:spcBef>
              <a:spcAft>
                <a:spcPts val="0"/>
              </a:spcAft>
              <a:buClr>
                <a:schemeClr val="dk2"/>
              </a:buClr>
              <a:buSzPts val="1050"/>
              <a:buFont typeface="Noto Sans Symbols"/>
              <a:buChar char="❑"/>
            </a:pPr>
            <a:r>
              <a:rPr lang="en-CA" sz="1050" b="0" i="0" u="none" strike="noStrike" cap="none">
                <a:solidFill>
                  <a:schemeClr val="dk2"/>
                </a:solidFill>
                <a:latin typeface="Arial"/>
                <a:ea typeface="Arial"/>
                <a:cs typeface="Arial"/>
                <a:sym typeface="Arial"/>
              </a:rPr>
              <a:t>Before signing your new contract, consider discussing with your supervisor if they may maintain your Postdoctoral Associate appointment at a </a:t>
            </a:r>
            <a:r>
              <a:rPr lang="en-CA" sz="1050" b="1" i="0" u="sng" strike="noStrike" cap="none">
                <a:solidFill>
                  <a:srgbClr val="D60057"/>
                </a:solidFill>
                <a:latin typeface="Arial"/>
                <a:ea typeface="Arial"/>
                <a:cs typeface="Arial"/>
                <a:sym typeface="Arial"/>
              </a:rPr>
              <a:t>higher % </a:t>
            </a:r>
            <a:r>
              <a:rPr lang="en-CA" sz="1050" b="0" i="0" u="none" strike="noStrike" cap="none">
                <a:solidFill>
                  <a:schemeClr val="dk2"/>
                </a:solidFill>
                <a:latin typeface="Arial"/>
                <a:ea typeface="Arial"/>
                <a:cs typeface="Arial"/>
                <a:sym typeface="Arial"/>
              </a:rPr>
              <a:t>than the minimum </a:t>
            </a:r>
            <a:r>
              <a:rPr lang="en-CA" sz="1050" b="1" i="0" u="sng" strike="noStrike" cap="none">
                <a:solidFill>
                  <a:srgbClr val="D60057"/>
                </a:solidFill>
                <a:latin typeface="Arial"/>
                <a:ea typeface="Arial"/>
                <a:cs typeface="Arial"/>
                <a:sym typeface="Arial"/>
              </a:rPr>
              <a:t>5% </a:t>
            </a:r>
            <a:r>
              <a:rPr lang="en-CA" sz="1050" b="0" i="0" u="none" strike="noStrike" cap="none">
                <a:solidFill>
                  <a:schemeClr val="dk2"/>
                </a:solidFill>
                <a:latin typeface="Arial"/>
                <a:ea typeface="Arial"/>
                <a:cs typeface="Arial"/>
                <a:sym typeface="Arial"/>
              </a:rPr>
              <a:t>required by the Collective Agreement.</a:t>
            </a:r>
            <a:endParaRPr/>
          </a:p>
          <a:p>
            <a:pPr marL="214313" marR="0" lvl="0" indent="-214313" algn="l" rtl="0">
              <a:spcBef>
                <a:spcPts val="0"/>
              </a:spcBef>
              <a:spcAft>
                <a:spcPts val="0"/>
              </a:spcAft>
              <a:buClr>
                <a:schemeClr val="dk2"/>
              </a:buClr>
              <a:buSzPts val="1050"/>
              <a:buFont typeface="Noto Sans Symbols"/>
              <a:buChar char="❑"/>
            </a:pPr>
            <a:r>
              <a:rPr lang="en-CA" sz="1050" b="0" i="0" u="none" strike="noStrike" cap="none">
                <a:solidFill>
                  <a:schemeClr val="dk2"/>
                </a:solidFill>
                <a:latin typeface="Arial"/>
                <a:ea typeface="Arial"/>
                <a:cs typeface="Arial"/>
                <a:sym typeface="Arial"/>
              </a:rPr>
              <a:t>The b(or higher) of your Postdoctoral Associate appointment will be paid bi-monthly.</a:t>
            </a:r>
            <a:endParaRPr/>
          </a:p>
        </p:txBody>
      </p:sp>
      <p:sp>
        <p:nvSpPr>
          <p:cNvPr id="319" name="Google Shape;319;p26"/>
          <p:cNvSpPr txBox="1"/>
          <p:nvPr/>
        </p:nvSpPr>
        <p:spPr>
          <a:xfrm>
            <a:off x="959002" y="3304097"/>
            <a:ext cx="7047571" cy="1223412"/>
          </a:xfrm>
          <a:prstGeom prst="rect">
            <a:avLst/>
          </a:prstGeom>
          <a:noFill/>
          <a:ln w="28575" cap="flat" cmpd="sng">
            <a:solidFill>
              <a:srgbClr val="1C458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050" b="1" i="0" u="sng" strike="noStrike" cap="none">
                <a:solidFill>
                  <a:schemeClr val="dk2"/>
                </a:solidFill>
                <a:latin typeface="Arial"/>
                <a:ea typeface="Arial"/>
                <a:cs typeface="Arial"/>
                <a:sym typeface="Arial"/>
              </a:rPr>
              <a:t>INCOME TAX</a:t>
            </a:r>
            <a:endParaRPr/>
          </a:p>
          <a:p>
            <a:pPr marL="214313" marR="0" lvl="0" indent="-214313" algn="l" rtl="0">
              <a:spcBef>
                <a:spcPts val="0"/>
              </a:spcBef>
              <a:spcAft>
                <a:spcPts val="0"/>
              </a:spcAft>
              <a:buClr>
                <a:schemeClr val="dk2"/>
              </a:buClr>
              <a:buSzPts val="1050"/>
              <a:buFont typeface="Noto Sans Symbols"/>
              <a:buChar char="❑"/>
            </a:pPr>
            <a:r>
              <a:rPr lang="en-CA" sz="1050" b="0" i="0" u="none" strike="noStrike" cap="none">
                <a:solidFill>
                  <a:schemeClr val="dk2"/>
                </a:solidFill>
                <a:latin typeface="Arial"/>
                <a:ea typeface="Arial"/>
                <a:cs typeface="Arial"/>
                <a:sym typeface="Arial"/>
              </a:rPr>
              <a:t>Depending on the funding agency rules and regulations, income tax</a:t>
            </a:r>
            <a:r>
              <a:rPr lang="en-CA" sz="1050" b="1" i="0" u="none" strike="noStrike" cap="none">
                <a:solidFill>
                  <a:schemeClr val="dk2"/>
                </a:solidFill>
                <a:latin typeface="Arial"/>
                <a:ea typeface="Arial"/>
                <a:cs typeface="Arial"/>
                <a:sym typeface="Arial"/>
              </a:rPr>
              <a:t> </a:t>
            </a:r>
            <a:r>
              <a:rPr lang="en-CA" sz="1050" b="1" i="0" u="sng" strike="noStrike" cap="none">
                <a:solidFill>
                  <a:schemeClr val="dk2"/>
                </a:solidFill>
                <a:latin typeface="Arial"/>
                <a:ea typeface="Arial"/>
                <a:cs typeface="Arial"/>
                <a:sym typeface="Arial"/>
              </a:rPr>
              <a:t>may not </a:t>
            </a:r>
            <a:r>
              <a:rPr lang="en-CA" sz="1050" b="0" i="0" u="none" strike="noStrike" cap="none">
                <a:solidFill>
                  <a:schemeClr val="dk2"/>
                </a:solidFill>
                <a:latin typeface="Arial"/>
                <a:ea typeface="Arial"/>
                <a:cs typeface="Arial"/>
                <a:sym typeface="Arial"/>
              </a:rPr>
              <a:t>be deducted from External Funding Award (e.g., CIHR, NSEC, SSHRC). </a:t>
            </a:r>
            <a:endParaRPr/>
          </a:p>
          <a:p>
            <a:pPr marL="214313" marR="0" lvl="0" indent="-214313" algn="l" rtl="0">
              <a:spcBef>
                <a:spcPts val="0"/>
              </a:spcBef>
              <a:spcAft>
                <a:spcPts val="0"/>
              </a:spcAft>
              <a:buClr>
                <a:schemeClr val="dk2"/>
              </a:buClr>
              <a:buSzPts val="1050"/>
              <a:buFont typeface="Noto Sans Symbols"/>
              <a:buChar char="❑"/>
            </a:pPr>
            <a:r>
              <a:rPr lang="en-CA" sz="1050" b="0" i="0" u="none" strike="noStrike" cap="none">
                <a:solidFill>
                  <a:schemeClr val="dk2"/>
                </a:solidFill>
                <a:latin typeface="Arial"/>
                <a:ea typeface="Arial"/>
                <a:cs typeface="Arial"/>
                <a:sym typeface="Arial"/>
              </a:rPr>
              <a:t>Income tax </a:t>
            </a:r>
            <a:r>
              <a:rPr lang="en-CA" sz="1050" b="1" i="0" u="sng" strike="noStrike" cap="none">
                <a:solidFill>
                  <a:schemeClr val="dk2"/>
                </a:solidFill>
                <a:latin typeface="Arial"/>
                <a:ea typeface="Arial"/>
                <a:cs typeface="Arial"/>
                <a:sym typeface="Arial"/>
              </a:rPr>
              <a:t>will</a:t>
            </a:r>
            <a:r>
              <a:rPr lang="en-CA" sz="1050" b="0" i="0" u="none" strike="noStrike" cap="none">
                <a:solidFill>
                  <a:schemeClr val="dk2"/>
                </a:solidFill>
                <a:latin typeface="Arial"/>
                <a:ea typeface="Arial"/>
                <a:cs typeface="Arial"/>
                <a:sym typeface="Arial"/>
              </a:rPr>
              <a:t> be deducted the 5% (or higher) of your Postdoctoral Associate appointment .</a:t>
            </a:r>
            <a:endParaRPr/>
          </a:p>
          <a:p>
            <a:pPr marL="214313" marR="0" lvl="0" indent="-214313" algn="l" rtl="0">
              <a:spcBef>
                <a:spcPts val="0"/>
              </a:spcBef>
              <a:spcAft>
                <a:spcPts val="0"/>
              </a:spcAft>
              <a:buClr>
                <a:srgbClr val="D60057"/>
              </a:buClr>
              <a:buSzPts val="1050"/>
              <a:buFont typeface="Noto Sans Symbols"/>
              <a:buChar char="❑"/>
            </a:pPr>
            <a:r>
              <a:rPr lang="en-CA" sz="1050" b="1" i="0" u="sng" strike="noStrike" cap="none">
                <a:solidFill>
                  <a:srgbClr val="D60057"/>
                </a:solidFill>
                <a:latin typeface="Arial"/>
                <a:ea typeface="Arial"/>
                <a:cs typeface="Arial"/>
                <a:sym typeface="Arial"/>
              </a:rPr>
              <a:t>Review your external funding’s rules &amp; regulations, and your pay stub to confirm. </a:t>
            </a:r>
            <a:endParaRPr/>
          </a:p>
          <a:p>
            <a:pPr marL="214313" marR="0" lvl="0" indent="-214313" algn="l" rtl="0">
              <a:spcBef>
                <a:spcPts val="0"/>
              </a:spcBef>
              <a:spcAft>
                <a:spcPts val="0"/>
              </a:spcAft>
              <a:buClr>
                <a:schemeClr val="dk2"/>
              </a:buClr>
              <a:buSzPts val="1050"/>
              <a:buFont typeface="Noto Sans Symbols"/>
              <a:buChar char="❑"/>
            </a:pPr>
            <a:r>
              <a:rPr lang="en-CA" sz="1050" b="0" i="0" u="none" strike="noStrike" cap="none">
                <a:solidFill>
                  <a:schemeClr val="dk2"/>
                </a:solidFill>
                <a:latin typeface="Arial"/>
                <a:ea typeface="Arial"/>
                <a:cs typeface="Arial"/>
                <a:sym typeface="Arial"/>
              </a:rPr>
              <a:t>If income tax </a:t>
            </a:r>
            <a:r>
              <a:rPr lang="en-CA" sz="1050" b="1" i="0" u="sng" strike="noStrike" cap="none">
                <a:solidFill>
                  <a:schemeClr val="dk2"/>
                </a:solidFill>
                <a:latin typeface="Arial"/>
                <a:ea typeface="Arial"/>
                <a:cs typeface="Arial"/>
                <a:sym typeface="Arial"/>
              </a:rPr>
              <a:t>is not</a:t>
            </a:r>
            <a:r>
              <a:rPr lang="en-CA" sz="1050" b="0" i="0" u="none" strike="noStrike" cap="none">
                <a:solidFill>
                  <a:schemeClr val="dk2"/>
                </a:solidFill>
                <a:latin typeface="Arial"/>
                <a:ea typeface="Arial"/>
                <a:cs typeface="Arial"/>
                <a:sym typeface="Arial"/>
              </a:rPr>
              <a:t> automatically deducted from your External Funding, you may want to consider arranging tax payments through the CRA via installments.</a:t>
            </a:r>
            <a:endParaRPr/>
          </a:p>
        </p:txBody>
      </p:sp>
      <p:sp>
        <p:nvSpPr>
          <p:cNvPr id="320" name="Google Shape;320;p26"/>
          <p:cNvSpPr txBox="1"/>
          <p:nvPr/>
        </p:nvSpPr>
        <p:spPr>
          <a:xfrm>
            <a:off x="959004" y="5615522"/>
            <a:ext cx="7047570" cy="577081"/>
          </a:xfrm>
          <a:prstGeom prst="rect">
            <a:avLst/>
          </a:prstGeom>
          <a:noFill/>
          <a:ln w="28575" cap="flat" cmpd="sng">
            <a:solidFill>
              <a:srgbClr val="1C458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050" b="1" i="0" u="sng" strike="noStrike" cap="none">
                <a:solidFill>
                  <a:schemeClr val="dk2"/>
                </a:solidFill>
                <a:latin typeface="Arial"/>
                <a:ea typeface="Arial"/>
                <a:cs typeface="Arial"/>
                <a:sym typeface="Arial"/>
              </a:rPr>
              <a:t>BENEFITS</a:t>
            </a:r>
            <a:endParaRPr/>
          </a:p>
          <a:p>
            <a:pPr marL="214313" marR="0" lvl="0" indent="-214313" algn="l" rtl="0">
              <a:spcBef>
                <a:spcPts val="0"/>
              </a:spcBef>
              <a:spcAft>
                <a:spcPts val="0"/>
              </a:spcAft>
              <a:buClr>
                <a:schemeClr val="dk2"/>
              </a:buClr>
              <a:buSzPts val="1050"/>
              <a:buFont typeface="Noto Sans Symbols"/>
              <a:buChar char="❑"/>
            </a:pPr>
            <a:r>
              <a:rPr lang="en-CA" sz="1050" b="1" i="0" u="sng" strike="noStrike" cap="none">
                <a:solidFill>
                  <a:schemeClr val="dk2"/>
                </a:solidFill>
                <a:latin typeface="Arial"/>
                <a:ea typeface="Arial"/>
                <a:cs typeface="Arial"/>
                <a:sym typeface="Arial"/>
              </a:rPr>
              <a:t>Plan </a:t>
            </a:r>
            <a:r>
              <a:rPr lang="en-CA" sz="1050" b="1" i="0" u="sng" strike="noStrike" cap="none">
                <a:solidFill>
                  <a:srgbClr val="D60057"/>
                </a:solidFill>
                <a:latin typeface="Arial"/>
                <a:ea typeface="Arial"/>
                <a:cs typeface="Arial"/>
                <a:sym typeface="Arial"/>
              </a:rPr>
              <a:t>C </a:t>
            </a:r>
            <a:r>
              <a:rPr lang="en-CA" sz="1050" b="0" i="0" u="none" strike="noStrike" cap="none">
                <a:solidFill>
                  <a:schemeClr val="dk2"/>
                </a:solidFill>
                <a:latin typeface="Arial"/>
                <a:ea typeface="Arial"/>
                <a:cs typeface="Arial"/>
                <a:sym typeface="Arial"/>
              </a:rPr>
              <a:t>Benefits will be maintained. </a:t>
            </a:r>
            <a:endParaRPr/>
          </a:p>
          <a:p>
            <a:pPr marL="214313" marR="0" lvl="0" indent="-214313" algn="l" rtl="0">
              <a:spcBef>
                <a:spcPts val="0"/>
              </a:spcBef>
              <a:spcAft>
                <a:spcPts val="0"/>
              </a:spcAft>
              <a:buClr>
                <a:schemeClr val="dk2"/>
              </a:buClr>
              <a:buSzPts val="1050"/>
              <a:buFont typeface="Noto Sans Symbols"/>
              <a:buChar char="❑"/>
            </a:pPr>
            <a:r>
              <a:rPr lang="en-CA" sz="1050" b="0" i="0" u="none" strike="noStrike" cap="none">
                <a:solidFill>
                  <a:schemeClr val="dk2"/>
                </a:solidFill>
                <a:latin typeface="Arial"/>
                <a:ea typeface="Arial"/>
                <a:cs typeface="Arial"/>
                <a:sym typeface="Arial"/>
              </a:rPr>
              <a:t>LTD disability benefits are based on the </a:t>
            </a:r>
            <a:r>
              <a:rPr lang="en-CA" sz="1050" b="1" i="0" u="sng" strike="noStrike" cap="none">
                <a:solidFill>
                  <a:srgbClr val="D60057"/>
                </a:solidFill>
                <a:latin typeface="Arial"/>
                <a:ea typeface="Arial"/>
                <a:cs typeface="Arial"/>
                <a:sym typeface="Arial"/>
              </a:rPr>
              <a:t>5% </a:t>
            </a:r>
            <a:r>
              <a:rPr lang="en-CA" sz="1050" b="0" i="0" u="none" strike="noStrike" cap="none">
                <a:solidFill>
                  <a:schemeClr val="dk2"/>
                </a:solidFill>
                <a:latin typeface="Arial"/>
                <a:ea typeface="Arial"/>
                <a:cs typeface="Arial"/>
                <a:sym typeface="Arial"/>
              </a:rPr>
              <a:t>(or higher) of your Postdoctoral Associate appointment payments. </a:t>
            </a:r>
            <a:endParaRPr/>
          </a:p>
        </p:txBody>
      </p:sp>
      <p:sp>
        <p:nvSpPr>
          <p:cNvPr id="321" name="Google Shape;321;p26"/>
          <p:cNvSpPr txBox="1"/>
          <p:nvPr/>
        </p:nvSpPr>
        <p:spPr>
          <a:xfrm>
            <a:off x="959002" y="4729060"/>
            <a:ext cx="7047571" cy="738664"/>
          </a:xfrm>
          <a:prstGeom prst="rect">
            <a:avLst/>
          </a:prstGeom>
          <a:noFill/>
          <a:ln w="28575" cap="flat" cmpd="sng">
            <a:solidFill>
              <a:srgbClr val="1C458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050" b="1" i="0" u="sng" strike="noStrike" cap="none">
                <a:solidFill>
                  <a:schemeClr val="dk2"/>
                </a:solidFill>
                <a:latin typeface="Arial"/>
                <a:ea typeface="Arial"/>
                <a:cs typeface="Arial"/>
                <a:sym typeface="Arial"/>
              </a:rPr>
              <a:t>CPP/EI</a:t>
            </a:r>
            <a:endParaRPr/>
          </a:p>
          <a:p>
            <a:pPr marL="214313" marR="0" lvl="0" indent="-214313" algn="l" rtl="0">
              <a:spcBef>
                <a:spcPts val="0"/>
              </a:spcBef>
              <a:spcAft>
                <a:spcPts val="0"/>
              </a:spcAft>
              <a:buClr>
                <a:schemeClr val="dk2"/>
              </a:buClr>
              <a:buSzPts val="1050"/>
              <a:buFont typeface="Noto Sans Symbols"/>
              <a:buChar char="❑"/>
            </a:pPr>
            <a:r>
              <a:rPr lang="en-CA" sz="1050" b="0" i="0" u="none" strike="noStrike" cap="none">
                <a:solidFill>
                  <a:schemeClr val="dk2"/>
                </a:solidFill>
                <a:latin typeface="Arial"/>
                <a:ea typeface="Arial"/>
                <a:cs typeface="Arial"/>
                <a:sym typeface="Arial"/>
              </a:rPr>
              <a:t>CPP and EI deductions will be deducted from the </a:t>
            </a:r>
            <a:r>
              <a:rPr lang="en-CA" sz="1050" b="1" i="0" u="none" strike="noStrike" cap="none">
                <a:solidFill>
                  <a:srgbClr val="D60057"/>
                </a:solidFill>
                <a:latin typeface="Arial"/>
                <a:ea typeface="Arial"/>
                <a:cs typeface="Arial"/>
                <a:sym typeface="Arial"/>
              </a:rPr>
              <a:t>5%</a:t>
            </a:r>
            <a:r>
              <a:rPr lang="en-CA" sz="1050" b="0" i="0" u="none" strike="noStrike" cap="none">
                <a:solidFill>
                  <a:schemeClr val="dk2"/>
                </a:solidFill>
                <a:latin typeface="Arial"/>
                <a:ea typeface="Arial"/>
                <a:cs typeface="Arial"/>
                <a:sym typeface="Arial"/>
              </a:rPr>
              <a:t> (or higher) of your Postdoctoral Associate </a:t>
            </a:r>
            <a:r>
              <a:rPr lang="en-CA" sz="1050" b="1" i="0" u="sng" strike="noStrike" cap="none">
                <a:solidFill>
                  <a:srgbClr val="D60057"/>
                </a:solidFill>
                <a:latin typeface="Arial"/>
                <a:ea typeface="Arial"/>
                <a:cs typeface="Arial"/>
                <a:sym typeface="Arial"/>
              </a:rPr>
              <a:t>appointment salary</a:t>
            </a:r>
            <a:r>
              <a:rPr lang="en-CA" sz="1050" b="0" i="0" u="none" strike="noStrike" cap="none">
                <a:solidFill>
                  <a:schemeClr val="dk2"/>
                </a:solidFill>
                <a:latin typeface="Arial"/>
                <a:ea typeface="Arial"/>
                <a:cs typeface="Arial"/>
                <a:sym typeface="Arial"/>
              </a:rPr>
              <a:t>. </a:t>
            </a:r>
            <a:endParaRPr/>
          </a:p>
          <a:p>
            <a:pPr marL="214313" marR="0" lvl="0" indent="-214313" algn="l" rtl="0">
              <a:spcBef>
                <a:spcPts val="0"/>
              </a:spcBef>
              <a:spcAft>
                <a:spcPts val="0"/>
              </a:spcAft>
              <a:buClr>
                <a:schemeClr val="dk2"/>
              </a:buClr>
              <a:buSzPts val="1050"/>
              <a:buFont typeface="Noto Sans Symbols"/>
              <a:buChar char="❑"/>
            </a:pPr>
            <a:r>
              <a:rPr lang="en-CA" sz="1050" b="0" i="0" u="none" strike="noStrike" cap="none">
                <a:solidFill>
                  <a:schemeClr val="dk2"/>
                </a:solidFill>
                <a:latin typeface="Arial"/>
                <a:ea typeface="Arial"/>
                <a:cs typeface="Arial"/>
                <a:sym typeface="Arial"/>
              </a:rPr>
              <a:t>All other deductions will depend on your funding rules and regulations. </a:t>
            </a:r>
            <a:endParaRPr/>
          </a:p>
        </p:txBody>
      </p:sp>
      <p:pic>
        <p:nvPicPr>
          <p:cNvPr id="322" name="Google Shape;322;p26"/>
          <p:cNvPicPr preferRelativeResize="0"/>
          <p:nvPr/>
        </p:nvPicPr>
        <p:blipFill rotWithShape="1">
          <a:blip r:embed="rId3">
            <a:alphaModFix/>
          </a:blip>
          <a:srcRect l="16336" t="25282" r="18656" b="25595"/>
          <a:stretch/>
        </p:blipFill>
        <p:spPr>
          <a:xfrm>
            <a:off x="6985896" y="447080"/>
            <a:ext cx="1355217" cy="50783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7"/>
          <p:cNvSpPr txBox="1">
            <a:spLocks noGrp="1"/>
          </p:cNvSpPr>
          <p:nvPr>
            <p:ph type="title"/>
          </p:nvPr>
        </p:nvSpPr>
        <p:spPr>
          <a:xfrm>
            <a:off x="819150" y="1702850"/>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a:t>Highlights</a:t>
            </a:r>
            <a:endParaRPr/>
          </a:p>
        </p:txBody>
      </p:sp>
      <p:sp>
        <p:nvSpPr>
          <p:cNvPr id="328" name="Google Shape;328;p27"/>
          <p:cNvSpPr txBox="1">
            <a:spLocks noGrp="1"/>
          </p:cNvSpPr>
          <p:nvPr>
            <p:ph type="body" idx="1"/>
          </p:nvPr>
        </p:nvSpPr>
        <p:spPr>
          <a:xfrm>
            <a:off x="819150" y="2255114"/>
            <a:ext cx="7505700" cy="342102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CA" sz="1700"/>
              <a:t>No Postdoctoral Associate may be disciplined for refusing to work greater than </a:t>
            </a:r>
            <a:r>
              <a:rPr lang="en-CA" sz="1700" b="1"/>
              <a:t>50 hours/week.</a:t>
            </a:r>
            <a:endParaRPr sz="1700" b="1"/>
          </a:p>
          <a:p>
            <a:pPr marL="0" lvl="0" indent="0" algn="l" rtl="0">
              <a:lnSpc>
                <a:spcPct val="115000"/>
              </a:lnSpc>
              <a:spcBef>
                <a:spcPts val="1600"/>
              </a:spcBef>
              <a:spcAft>
                <a:spcPts val="0"/>
              </a:spcAft>
              <a:buSzPts val="1300"/>
              <a:buNone/>
            </a:pPr>
            <a:r>
              <a:rPr lang="en-CA" sz="1700"/>
              <a:t>Minimum salary: </a:t>
            </a:r>
            <a:r>
              <a:rPr lang="en-CA" sz="1700" b="1"/>
              <a:t>$40,000 / year </a:t>
            </a:r>
            <a:r>
              <a:rPr lang="en-CA" sz="1700"/>
              <a:t>(highest in Canada!)</a:t>
            </a:r>
            <a:endParaRPr sz="1700"/>
          </a:p>
          <a:p>
            <a:pPr marL="0" lvl="0" indent="0" algn="l" rtl="0">
              <a:lnSpc>
                <a:spcPct val="115000"/>
              </a:lnSpc>
              <a:spcBef>
                <a:spcPts val="1600"/>
              </a:spcBef>
              <a:spcAft>
                <a:spcPts val="0"/>
              </a:spcAft>
              <a:buSzPts val="1300"/>
              <a:buNone/>
            </a:pPr>
            <a:r>
              <a:rPr lang="en-CA" sz="1700"/>
              <a:t>Employees are entitled to single (or family) </a:t>
            </a:r>
            <a:r>
              <a:rPr lang="en-CA" sz="1700" b="1"/>
              <a:t>Group Benefits</a:t>
            </a:r>
            <a:r>
              <a:rPr lang="en-CA" sz="1700"/>
              <a:t> paid by their supervisor. Postdocs will now have access to </a:t>
            </a:r>
            <a:r>
              <a:rPr lang="en-CA" sz="1700" b="1"/>
              <a:t>tuition support</a:t>
            </a:r>
            <a:r>
              <a:rPr lang="en-CA" sz="1700"/>
              <a:t> for themselves (after 6 months of employment) and their spouses and dependents (after 1 year of employment).</a:t>
            </a:r>
            <a:endParaRPr sz="1700"/>
          </a:p>
          <a:p>
            <a:pPr marL="0" lvl="0" indent="0" algn="l" rtl="0">
              <a:lnSpc>
                <a:spcPct val="115000"/>
              </a:lnSpc>
              <a:spcBef>
                <a:spcPts val="1600"/>
              </a:spcBef>
              <a:spcAft>
                <a:spcPts val="0"/>
              </a:spcAft>
              <a:buSzPts val="1300"/>
              <a:buNone/>
            </a:pPr>
            <a:r>
              <a:rPr lang="en-CA" sz="1700"/>
              <a:t>Minimum number of personal days increased from 2 weeks to </a:t>
            </a:r>
            <a:r>
              <a:rPr lang="en-CA" sz="1700" b="1"/>
              <a:t>3 weeks (for year 1 &amp; 2 of your appointment) and to 4 weeks in years 3+</a:t>
            </a:r>
            <a:r>
              <a:rPr lang="en-CA" sz="1700"/>
              <a:t>.</a:t>
            </a:r>
            <a:endParaRPr sz="1700"/>
          </a:p>
          <a:p>
            <a:pPr marL="0" lvl="0" indent="0" algn="l" rtl="0">
              <a:lnSpc>
                <a:spcPct val="115000"/>
              </a:lnSpc>
              <a:spcBef>
                <a:spcPts val="1600"/>
              </a:spcBef>
              <a:spcAft>
                <a:spcPts val="1600"/>
              </a:spcAft>
              <a:buSzPts val="1300"/>
              <a:buNone/>
            </a:pPr>
            <a:endParaRPr sz="1700"/>
          </a:p>
        </p:txBody>
      </p:sp>
      <p:pic>
        <p:nvPicPr>
          <p:cNvPr id="329" name="Google Shape;329;p27"/>
          <p:cNvPicPr preferRelativeResize="0"/>
          <p:nvPr/>
        </p:nvPicPr>
        <p:blipFill rotWithShape="1">
          <a:blip r:embed="rId3">
            <a:alphaModFix/>
          </a:blip>
          <a:srcRect l="16336" t="25282" r="18656" b="25595"/>
          <a:stretch/>
        </p:blipFill>
        <p:spPr>
          <a:xfrm>
            <a:off x="6249915" y="655622"/>
            <a:ext cx="1914371" cy="94369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8"/>
          <p:cNvSpPr txBox="1">
            <a:spLocks noGrp="1"/>
          </p:cNvSpPr>
          <p:nvPr>
            <p:ph type="title"/>
          </p:nvPr>
        </p:nvSpPr>
        <p:spPr>
          <a:xfrm>
            <a:off x="819150" y="1127467"/>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a:t>Highlights</a:t>
            </a:r>
            <a:endParaRPr/>
          </a:p>
        </p:txBody>
      </p:sp>
      <p:sp>
        <p:nvSpPr>
          <p:cNvPr id="335" name="Google Shape;335;p28"/>
          <p:cNvSpPr txBox="1">
            <a:spLocks noGrp="1"/>
          </p:cNvSpPr>
          <p:nvPr>
            <p:ph type="body" idx="1"/>
          </p:nvPr>
        </p:nvSpPr>
        <p:spPr>
          <a:xfrm>
            <a:off x="819150" y="2082067"/>
            <a:ext cx="7505700" cy="391051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CA" sz="1700" dirty="0"/>
              <a:t>For the first time, all postdoctoral employees will receive a </a:t>
            </a:r>
            <a:r>
              <a:rPr lang="en-CA" sz="1700" b="1" dirty="0"/>
              <a:t>Maternity and Parental Leave top-up to 95%</a:t>
            </a:r>
            <a:r>
              <a:rPr lang="en-CA" sz="1700" dirty="0"/>
              <a:t> of their salary for up to 18 weeks.</a:t>
            </a:r>
            <a:endParaRPr sz="1700" dirty="0"/>
          </a:p>
          <a:p>
            <a:pPr marL="0" lvl="0" indent="0" algn="l" rtl="0">
              <a:lnSpc>
                <a:spcPct val="115000"/>
              </a:lnSpc>
              <a:spcBef>
                <a:spcPts val="1600"/>
              </a:spcBef>
              <a:spcAft>
                <a:spcPts val="0"/>
              </a:spcAft>
              <a:buSzPts val="1300"/>
              <a:buNone/>
            </a:pPr>
            <a:r>
              <a:rPr lang="en-CA" sz="1700" dirty="0"/>
              <a:t>Postdocs have the </a:t>
            </a:r>
            <a:r>
              <a:rPr lang="en-CA" sz="1700" b="1" dirty="0"/>
              <a:t>right to academic freedom</a:t>
            </a:r>
            <a:r>
              <a:rPr lang="en-CA" sz="1700" dirty="0"/>
              <a:t> so long as we abide by the duties and responsibilities agreed to and summarized in our appointment letter. </a:t>
            </a:r>
            <a:endParaRPr sz="1700" dirty="0"/>
          </a:p>
          <a:p>
            <a:pPr marL="0" lvl="0" indent="0" algn="l" rtl="0">
              <a:lnSpc>
                <a:spcPct val="115000"/>
              </a:lnSpc>
              <a:spcBef>
                <a:spcPts val="1600"/>
              </a:spcBef>
              <a:spcAft>
                <a:spcPts val="0"/>
              </a:spcAft>
              <a:buSzPts val="1300"/>
              <a:buNone/>
            </a:pPr>
            <a:r>
              <a:rPr lang="en-CA" sz="1700" dirty="0"/>
              <a:t>Postdocs can take </a:t>
            </a:r>
            <a:r>
              <a:rPr lang="en-CA" sz="1700" b="1" dirty="0"/>
              <a:t>up to 5 consecutive work days</a:t>
            </a:r>
            <a:r>
              <a:rPr lang="en-CA" sz="1700" dirty="0"/>
              <a:t> off due to injury or illness without loss of income or benefits. There is no limit as to the number of times you can be away for casual illness, but you must return to work for at least 1 day after 5 days of casual illness.</a:t>
            </a:r>
            <a:endParaRPr dirty="0"/>
          </a:p>
        </p:txBody>
      </p:sp>
      <p:pic>
        <p:nvPicPr>
          <p:cNvPr id="336" name="Google Shape;336;p28"/>
          <p:cNvPicPr preferRelativeResize="0"/>
          <p:nvPr/>
        </p:nvPicPr>
        <p:blipFill rotWithShape="1">
          <a:blip r:embed="rId3">
            <a:alphaModFix/>
          </a:blip>
          <a:srcRect l="16336" t="25282" r="18656" b="25595"/>
          <a:stretch/>
        </p:blipFill>
        <p:spPr>
          <a:xfrm>
            <a:off x="6249915" y="655622"/>
            <a:ext cx="1914371" cy="9436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8B86-0DDE-C446-9AA4-009843036656}"/>
              </a:ext>
            </a:extLst>
          </p:cNvPr>
          <p:cNvSpPr>
            <a:spLocks noGrp="1"/>
          </p:cNvSpPr>
          <p:nvPr>
            <p:ph type="title"/>
          </p:nvPr>
        </p:nvSpPr>
        <p:spPr>
          <a:xfrm>
            <a:off x="95250" y="168613"/>
            <a:ext cx="7724775" cy="988542"/>
          </a:xfrm>
        </p:spPr>
        <p:txBody>
          <a:bodyPr/>
          <a:lstStyle/>
          <a:p>
            <a:r>
              <a:rPr lang="en-US" dirty="0"/>
              <a:t>Three Postdoctoral Appointment Categories</a:t>
            </a:r>
          </a:p>
        </p:txBody>
      </p:sp>
      <p:sp>
        <p:nvSpPr>
          <p:cNvPr id="3" name="Slide Number Placeholder 2">
            <a:extLst>
              <a:ext uri="{FF2B5EF4-FFF2-40B4-BE49-F238E27FC236}">
                <a16:creationId xmlns:a16="http://schemas.microsoft.com/office/drawing/2014/main" id="{E126E184-10BC-AA41-A57F-A99F3BBA5808}"/>
              </a:ext>
            </a:extLst>
          </p:cNvPr>
          <p:cNvSpPr>
            <a:spLocks noGrp="1"/>
          </p:cNvSpPr>
          <p:nvPr>
            <p:ph type="sldNum" sz="quarter" idx="12"/>
          </p:nvPr>
        </p:nvSpPr>
        <p:spPr/>
        <p:txBody>
          <a:bodyPr/>
          <a:lstStyle/>
          <a:p>
            <a:fld id="{5C35FCF4-C3EF-BD43-82E0-05BC237DAD2A}" type="slidenum">
              <a:rPr lang="en-US" smtClean="0"/>
              <a:pPr/>
              <a:t>3</a:t>
            </a:fld>
            <a:endParaRPr lang="en-US" dirty="0"/>
          </a:p>
        </p:txBody>
      </p:sp>
      <p:sp>
        <p:nvSpPr>
          <p:cNvPr id="4" name="Content Placeholder 3">
            <a:extLst>
              <a:ext uri="{FF2B5EF4-FFF2-40B4-BE49-F238E27FC236}">
                <a16:creationId xmlns:a16="http://schemas.microsoft.com/office/drawing/2014/main" id="{0BE352C4-0B4E-B545-9CE1-A5AD5DC97442}"/>
              </a:ext>
            </a:extLst>
          </p:cNvPr>
          <p:cNvSpPr>
            <a:spLocks noGrp="1"/>
          </p:cNvSpPr>
          <p:nvPr>
            <p:ph idx="1"/>
          </p:nvPr>
        </p:nvSpPr>
        <p:spPr>
          <a:xfrm>
            <a:off x="387692" y="936324"/>
            <a:ext cx="8226371" cy="5512701"/>
          </a:xfrm>
        </p:spPr>
        <p:txBody>
          <a:bodyPr/>
          <a:lstStyle/>
          <a:p>
            <a:pPr marL="514350" indent="-514350">
              <a:buAutoNum type="arabicPeriod"/>
            </a:pPr>
            <a:r>
              <a:rPr lang="en-US" dirty="0"/>
              <a:t>Postdoctoral Associates </a:t>
            </a:r>
          </a:p>
          <a:p>
            <a:pPr lvl="1">
              <a:buClrTx/>
            </a:pPr>
            <a:r>
              <a:rPr lang="en-US" sz="1800" dirty="0"/>
              <a:t>Employee, </a:t>
            </a:r>
            <a:r>
              <a:rPr lang="en-US" sz="1800" dirty="0">
                <a:hlinkClick r:id="rId2"/>
              </a:rPr>
              <a:t>Collective Agreement </a:t>
            </a:r>
            <a:r>
              <a:rPr lang="en-US" sz="1800" dirty="0"/>
              <a:t>applies</a:t>
            </a:r>
          </a:p>
          <a:p>
            <a:pPr lvl="1">
              <a:buClrTx/>
            </a:pPr>
            <a:r>
              <a:rPr lang="en-CA" sz="1800" dirty="0"/>
              <a:t>Payroll deductions: Canadian Pension Plan (CPP), Employment Insurance (EI) and income tax</a:t>
            </a:r>
          </a:p>
          <a:p>
            <a:pPr lvl="1">
              <a:buClrTx/>
            </a:pPr>
            <a:r>
              <a:rPr lang="en-CA" sz="1800" dirty="0"/>
              <a:t>T4 slip issued at end of tax year</a:t>
            </a:r>
          </a:p>
          <a:p>
            <a:pPr lvl="1">
              <a:buClrTx/>
            </a:pPr>
            <a:r>
              <a:rPr lang="en-CA" sz="1800" dirty="0"/>
              <a:t>Benefits are employer-paid (</a:t>
            </a:r>
            <a:r>
              <a:rPr lang="en-CA" sz="1800" dirty="0">
                <a:hlinkClick r:id="rId3"/>
              </a:rPr>
              <a:t>Plan C Benefits</a:t>
            </a:r>
            <a:r>
              <a:rPr lang="en-CA" sz="1800" dirty="0"/>
              <a:t>)</a:t>
            </a:r>
          </a:p>
          <a:p>
            <a:pPr marL="514350" indent="-514350">
              <a:buAutoNum type="arabicPeriod"/>
            </a:pPr>
            <a:r>
              <a:rPr lang="en-US" dirty="0"/>
              <a:t>Postdoctoral Fellowship Holders </a:t>
            </a:r>
          </a:p>
          <a:p>
            <a:pPr lvl="1">
              <a:buClrTx/>
            </a:pPr>
            <a:r>
              <a:rPr lang="en-US" sz="1800" dirty="0"/>
              <a:t>Not an employee, </a:t>
            </a:r>
            <a:r>
              <a:rPr lang="en-CA" sz="1800" dirty="0">
                <a:hlinkClick r:id="rId4"/>
              </a:rPr>
              <a:t>Postdoc Guidelines </a:t>
            </a:r>
            <a:r>
              <a:rPr lang="en-US" sz="1800" dirty="0"/>
              <a:t>apply</a:t>
            </a:r>
          </a:p>
          <a:p>
            <a:pPr lvl="1">
              <a:buClrTx/>
            </a:pPr>
            <a:r>
              <a:rPr lang="en-CA" sz="1800" dirty="0"/>
              <a:t>Paid by UCalgary; Earnings not subject to CPP and EI deductions by UC</a:t>
            </a:r>
          </a:p>
          <a:p>
            <a:pPr lvl="1">
              <a:buClrTx/>
            </a:pPr>
            <a:r>
              <a:rPr lang="en-CA" sz="1800" dirty="0"/>
              <a:t>T4A slip issued at end of tax year</a:t>
            </a:r>
          </a:p>
          <a:p>
            <a:pPr lvl="1">
              <a:buClrTx/>
            </a:pPr>
            <a:r>
              <a:rPr lang="en-CA" sz="1800" dirty="0"/>
              <a:t>Not benefit eligible</a:t>
            </a:r>
          </a:p>
          <a:p>
            <a:pPr marL="514350" indent="-514350">
              <a:buFont typeface="Arial" panose="020B0604020202020204" pitchFamily="34" charset="0"/>
              <a:buAutoNum type="arabicPeriod"/>
            </a:pPr>
            <a:r>
              <a:rPr lang="en-US" dirty="0"/>
              <a:t>Guest Postdoctoral Scholars</a:t>
            </a:r>
          </a:p>
          <a:p>
            <a:pPr lvl="1">
              <a:buClrTx/>
            </a:pPr>
            <a:r>
              <a:rPr lang="en-US" sz="1800" dirty="0"/>
              <a:t>Not an employee, </a:t>
            </a:r>
            <a:r>
              <a:rPr lang="en-CA" sz="1800" dirty="0">
                <a:hlinkClick r:id="rId4"/>
              </a:rPr>
              <a:t>Postdoc Guidelines </a:t>
            </a:r>
            <a:r>
              <a:rPr lang="en-US" sz="1800" dirty="0"/>
              <a:t>apply</a:t>
            </a:r>
          </a:p>
          <a:p>
            <a:pPr lvl="1">
              <a:buClrTx/>
            </a:pPr>
            <a:r>
              <a:rPr lang="en-CA" sz="1800" dirty="0"/>
              <a:t>Paid through Agency; Earnings not subject to CPP and EI deductions by Agency</a:t>
            </a:r>
          </a:p>
          <a:p>
            <a:pPr lvl="1">
              <a:buClrTx/>
            </a:pPr>
            <a:r>
              <a:rPr lang="en-CA" sz="1800" dirty="0"/>
              <a:t>T4A slip issued at end of tax year</a:t>
            </a:r>
          </a:p>
          <a:p>
            <a:pPr lvl="1">
              <a:buClrTx/>
            </a:pPr>
            <a:r>
              <a:rPr lang="en-CA" sz="1800" dirty="0"/>
              <a:t>Not benefit eligible</a:t>
            </a:r>
          </a:p>
          <a:p>
            <a:pPr marL="514350" indent="-514350">
              <a:buFont typeface="Arial" panose="020B0604020202020204" pitchFamily="34" charset="0"/>
              <a:buAutoNum type="arabicPeriod"/>
            </a:pPr>
            <a:endParaRPr lang="en-US" dirty="0"/>
          </a:p>
          <a:p>
            <a:endParaRPr lang="en-US" dirty="0"/>
          </a:p>
        </p:txBody>
      </p:sp>
    </p:spTree>
    <p:extLst>
      <p:ext uri="{BB962C8B-B14F-4D97-AF65-F5344CB8AC3E}">
        <p14:creationId xmlns:p14="http://schemas.microsoft.com/office/powerpoint/2010/main" val="3401540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9"/>
          <p:cNvSpPr txBox="1">
            <a:spLocks noGrp="1"/>
          </p:cNvSpPr>
          <p:nvPr>
            <p:ph type="title"/>
          </p:nvPr>
        </p:nvSpPr>
        <p:spPr>
          <a:xfrm>
            <a:off x="597477" y="1487491"/>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CA"/>
              <a:t>Postdocs - How to contact PDAC?</a:t>
            </a:r>
            <a:endParaRPr/>
          </a:p>
        </p:txBody>
      </p:sp>
      <p:sp>
        <p:nvSpPr>
          <p:cNvPr id="342" name="Google Shape;342;p29"/>
          <p:cNvSpPr txBox="1">
            <a:spLocks noGrp="1"/>
          </p:cNvSpPr>
          <p:nvPr>
            <p:ph type="body" idx="1"/>
          </p:nvPr>
        </p:nvSpPr>
        <p:spPr>
          <a:xfrm>
            <a:off x="444211" y="2563298"/>
            <a:ext cx="7812232" cy="2911952"/>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SzPts val="1300"/>
              <a:buFont typeface="Arial"/>
              <a:buAutoNum type="arabicPeriod"/>
            </a:pPr>
            <a:r>
              <a:rPr lang="en-CA" sz="2400" b="1"/>
              <a:t>WEBSITE</a:t>
            </a:r>
            <a:r>
              <a:rPr lang="en-CA" sz="2400"/>
              <a:t>: </a:t>
            </a:r>
            <a:r>
              <a:rPr lang="en-CA" sz="2400" u="sng">
                <a:solidFill>
                  <a:schemeClr val="hlink"/>
                </a:solidFill>
                <a:hlinkClick r:id="rId3"/>
              </a:rPr>
              <a:t>https://www.pdacalgary.com/</a:t>
            </a:r>
            <a:endParaRPr sz="2400"/>
          </a:p>
          <a:p>
            <a:pPr marL="457200" lvl="0" indent="-457200" algn="l" rtl="0">
              <a:lnSpc>
                <a:spcPct val="115000"/>
              </a:lnSpc>
              <a:spcBef>
                <a:spcPts val="1600"/>
              </a:spcBef>
              <a:spcAft>
                <a:spcPts val="0"/>
              </a:spcAft>
              <a:buSzPts val="1300"/>
              <a:buFont typeface="Arial"/>
              <a:buAutoNum type="arabicPeriod"/>
            </a:pPr>
            <a:r>
              <a:rPr lang="en-CA" sz="2400" b="1"/>
              <a:t>EMAIL</a:t>
            </a:r>
            <a:r>
              <a:rPr lang="en-CA" sz="2400"/>
              <a:t>: </a:t>
            </a:r>
            <a:r>
              <a:rPr lang="en-CA" sz="2400" u="sng">
                <a:solidFill>
                  <a:schemeClr val="hlink"/>
                </a:solidFill>
                <a:hlinkClick r:id="rId4"/>
              </a:rPr>
              <a:t>labour.relations@pdacalgary.com</a:t>
            </a:r>
            <a:r>
              <a:rPr lang="en-CA" sz="2400"/>
              <a:t> (Kim Smith) </a:t>
            </a:r>
            <a:endParaRPr/>
          </a:p>
          <a:p>
            <a:pPr marL="457200" lvl="0" indent="-457200" algn="l" rtl="0">
              <a:lnSpc>
                <a:spcPct val="115000"/>
              </a:lnSpc>
              <a:spcBef>
                <a:spcPts val="1600"/>
              </a:spcBef>
              <a:spcAft>
                <a:spcPts val="0"/>
              </a:spcAft>
              <a:buSzPts val="1300"/>
              <a:buFont typeface="Arial"/>
              <a:buAutoNum type="arabicPeriod"/>
            </a:pPr>
            <a:r>
              <a:rPr lang="en-CA" sz="2400" b="1"/>
              <a:t>OFFICE: </a:t>
            </a:r>
            <a:r>
              <a:rPr lang="en-CA" sz="2400"/>
              <a:t>Building EDC Rm#176</a:t>
            </a:r>
            <a:endParaRPr/>
          </a:p>
          <a:p>
            <a:pPr marL="457200" lvl="0" indent="-457200" algn="l" rtl="0">
              <a:lnSpc>
                <a:spcPct val="115000"/>
              </a:lnSpc>
              <a:spcBef>
                <a:spcPts val="1600"/>
              </a:spcBef>
              <a:spcAft>
                <a:spcPts val="1600"/>
              </a:spcAft>
              <a:buSzPts val="1300"/>
              <a:buFont typeface="Arial"/>
              <a:buAutoNum type="arabicPeriod"/>
            </a:pPr>
            <a:r>
              <a:rPr lang="en-CA" sz="2400" b="1"/>
              <a:t>PHONE NUMBER</a:t>
            </a:r>
            <a:r>
              <a:rPr lang="en-CA" sz="2400"/>
              <a:t>: - Coming Soon</a:t>
            </a:r>
            <a:endParaRPr sz="2400"/>
          </a:p>
        </p:txBody>
      </p:sp>
      <p:pic>
        <p:nvPicPr>
          <p:cNvPr id="343" name="Google Shape;343;p29"/>
          <p:cNvPicPr preferRelativeResize="0"/>
          <p:nvPr/>
        </p:nvPicPr>
        <p:blipFill rotWithShape="1">
          <a:blip r:embed="rId5">
            <a:alphaModFix/>
          </a:blip>
          <a:srcRect l="16336" t="25282" r="18656" b="25595"/>
          <a:stretch/>
        </p:blipFill>
        <p:spPr>
          <a:xfrm>
            <a:off x="6249915" y="655622"/>
            <a:ext cx="1914371" cy="94369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0"/>
          <p:cNvSpPr txBox="1">
            <a:spLocks noGrp="1"/>
          </p:cNvSpPr>
          <p:nvPr>
            <p:ph type="sldNum" idx="12"/>
          </p:nvPr>
        </p:nvSpPr>
        <p:spPr>
          <a:xfrm>
            <a:off x="6868814" y="6449026"/>
            <a:ext cx="2057400" cy="24833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CA"/>
              <a:t>31</a:t>
            </a:fld>
            <a:endParaRPr/>
          </a:p>
        </p:txBody>
      </p:sp>
      <p:pic>
        <p:nvPicPr>
          <p:cNvPr id="349" name="Google Shape;349;p30" descr="Different Types of Questions"/>
          <p:cNvPicPr preferRelativeResize="0">
            <a:picLocks noGrp="1"/>
          </p:cNvPicPr>
          <p:nvPr>
            <p:ph type="body" idx="1"/>
          </p:nvPr>
        </p:nvPicPr>
        <p:blipFill rotWithShape="1">
          <a:blip r:embed="rId3">
            <a:alphaModFix/>
          </a:blip>
          <a:srcRect/>
          <a:stretch/>
        </p:blipFill>
        <p:spPr>
          <a:xfrm>
            <a:off x="1350981" y="1108869"/>
            <a:ext cx="6186450" cy="46402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
          <p:cNvSpPr txBox="1">
            <a:spLocks noGrp="1"/>
          </p:cNvSpPr>
          <p:nvPr>
            <p:ph type="title"/>
          </p:nvPr>
        </p:nvSpPr>
        <p:spPr>
          <a:xfrm>
            <a:off x="556708" y="284199"/>
            <a:ext cx="7178622" cy="988542"/>
          </a:xfrm>
          <a:prstGeom prst="rect">
            <a:avLst/>
          </a:prstGeom>
          <a:noFill/>
          <a:ln>
            <a:noFill/>
          </a:ln>
        </p:spPr>
        <p:txBody>
          <a:bodyPr spcFirstLastPara="1" wrap="square" lIns="91425" tIns="45700" rIns="91425" bIns="45700" anchor="ctr" anchorCtr="0">
            <a:normAutofit/>
          </a:bodyPr>
          <a:lstStyle/>
          <a:p>
            <a:pPr marL="0" lvl="0" indent="0" algn="l" rtl="0">
              <a:lnSpc>
                <a:spcPct val="106250"/>
              </a:lnSpc>
              <a:spcBef>
                <a:spcPts val="0"/>
              </a:spcBef>
              <a:spcAft>
                <a:spcPts val="0"/>
              </a:spcAft>
              <a:buClr>
                <a:schemeClr val="accent1"/>
              </a:buClr>
              <a:buSzPts val="3200"/>
              <a:buFont typeface="Calibri"/>
              <a:buNone/>
            </a:pPr>
            <a:r>
              <a:rPr lang="en-CA"/>
              <a:t>Contact Information Page</a:t>
            </a:r>
            <a:endParaRPr/>
          </a:p>
        </p:txBody>
      </p:sp>
      <p:graphicFrame>
        <p:nvGraphicFramePr>
          <p:cNvPr id="155" name="Google Shape;155;p4"/>
          <p:cNvGraphicFramePr/>
          <p:nvPr/>
        </p:nvGraphicFramePr>
        <p:xfrm>
          <a:off x="0" y="1151792"/>
          <a:ext cx="9144000" cy="5826260"/>
        </p:xfrm>
        <a:graphic>
          <a:graphicData uri="http://schemas.openxmlformats.org/drawingml/2006/table">
            <a:tbl>
              <a:tblPr firstRow="1" bandRow="1">
                <a:noFill/>
                <a:tableStyleId>{70F18207-4D97-4938-8E26-573964BFE66D}</a:tableStyleId>
              </a:tblPr>
              <a:tblGrid>
                <a:gridCol w="232225">
                  <a:extLst>
                    <a:ext uri="{9D8B030D-6E8A-4147-A177-3AD203B41FA5}">
                      <a16:colId xmlns:a16="http://schemas.microsoft.com/office/drawing/2014/main" val="20000"/>
                    </a:ext>
                  </a:extLst>
                </a:gridCol>
                <a:gridCol w="2185775">
                  <a:extLst>
                    <a:ext uri="{9D8B030D-6E8A-4147-A177-3AD203B41FA5}">
                      <a16:colId xmlns:a16="http://schemas.microsoft.com/office/drawing/2014/main" val="20001"/>
                    </a:ext>
                  </a:extLst>
                </a:gridCol>
                <a:gridCol w="6726000">
                  <a:extLst>
                    <a:ext uri="{9D8B030D-6E8A-4147-A177-3AD203B41FA5}">
                      <a16:colId xmlns:a16="http://schemas.microsoft.com/office/drawing/2014/main" val="20002"/>
                    </a:ext>
                  </a:extLst>
                </a:gridCol>
              </a:tblGrid>
              <a:tr h="435450">
                <a:tc>
                  <a:txBody>
                    <a:bodyPr/>
                    <a:lstStyle/>
                    <a:p>
                      <a:pPr marL="0" marR="0" lvl="0" indent="0" algn="l" rtl="0">
                        <a:spcBef>
                          <a:spcPts val="0"/>
                        </a:spcBef>
                        <a:spcAft>
                          <a:spcPts val="0"/>
                        </a:spcAft>
                        <a:buNone/>
                      </a:pPr>
                      <a:endParaRPr sz="2200" u="none" strike="noStrike" cap="none"/>
                    </a:p>
                  </a:txBody>
                  <a:tcPr marL="91450" marR="91450" marT="45725" marB="45725"/>
                </a:tc>
                <a:tc>
                  <a:txBody>
                    <a:bodyPr/>
                    <a:lstStyle/>
                    <a:p>
                      <a:pPr marL="0" marR="0" lvl="0" indent="0" algn="l" rtl="0">
                        <a:spcBef>
                          <a:spcPts val="0"/>
                        </a:spcBef>
                        <a:spcAft>
                          <a:spcPts val="0"/>
                        </a:spcAft>
                        <a:buNone/>
                      </a:pPr>
                      <a:r>
                        <a:rPr lang="en-CA" sz="2200" u="none" strike="noStrike" cap="none"/>
                        <a:t>Contact</a:t>
                      </a:r>
                      <a:endParaRPr/>
                    </a:p>
                  </a:txBody>
                  <a:tcPr marL="91450" marR="91450" marT="45725" marB="45725"/>
                </a:tc>
                <a:tc>
                  <a:txBody>
                    <a:bodyPr/>
                    <a:lstStyle/>
                    <a:p>
                      <a:pPr marL="0" marR="0" lvl="0" indent="0" algn="l" rtl="0">
                        <a:spcBef>
                          <a:spcPts val="0"/>
                        </a:spcBef>
                        <a:spcAft>
                          <a:spcPts val="0"/>
                        </a:spcAft>
                        <a:buNone/>
                      </a:pPr>
                      <a:r>
                        <a:rPr lang="en-CA" sz="2200" u="none" strike="noStrike" cap="none"/>
                        <a:t>Purpose</a:t>
                      </a:r>
                      <a:endParaRPr/>
                    </a:p>
                  </a:txBody>
                  <a:tcPr marL="91450" marR="91450" marT="45725" marB="45725"/>
                </a:tc>
                <a:extLst>
                  <a:ext uri="{0D108BD9-81ED-4DB2-BD59-A6C34878D82A}">
                    <a16:rowId xmlns:a16="http://schemas.microsoft.com/office/drawing/2014/main" val="10000"/>
                  </a:ext>
                </a:extLst>
              </a:tr>
              <a:tr h="1924875">
                <a:tc>
                  <a:txBody>
                    <a:bodyPr/>
                    <a:lstStyle/>
                    <a:p>
                      <a:pPr marL="0" marR="0" lvl="0" indent="0" algn="l" rtl="0">
                        <a:spcBef>
                          <a:spcPts val="0"/>
                        </a:spcBef>
                        <a:spcAft>
                          <a:spcPts val="0"/>
                        </a:spcAft>
                        <a:buNone/>
                      </a:pPr>
                      <a:endParaRPr sz="2200"/>
                    </a:p>
                  </a:txBody>
                  <a:tcPr marL="91450" marR="91450" marT="45725" marB="45725"/>
                </a:tc>
                <a:tc>
                  <a:txBody>
                    <a:bodyPr/>
                    <a:lstStyle/>
                    <a:p>
                      <a:pPr marL="0" marR="0" lvl="0" indent="0" algn="l" rtl="0">
                        <a:lnSpc>
                          <a:spcPct val="100000"/>
                        </a:lnSpc>
                        <a:spcBef>
                          <a:spcPts val="0"/>
                        </a:spcBef>
                        <a:spcAft>
                          <a:spcPts val="0"/>
                        </a:spcAft>
                        <a:buClr>
                          <a:schemeClr val="dk1"/>
                        </a:buClr>
                        <a:buSzPts val="2200"/>
                        <a:buFont typeface="Calibri"/>
                        <a:buNone/>
                      </a:pPr>
                      <a:r>
                        <a:rPr lang="en-CA" sz="2200"/>
                        <a:t>Postdoctoral Office</a:t>
                      </a:r>
                      <a:endParaRPr/>
                    </a:p>
                    <a:p>
                      <a:pPr marL="0" marR="0" lvl="0" indent="0" algn="l" rtl="0">
                        <a:spcBef>
                          <a:spcPts val="0"/>
                        </a:spcBef>
                        <a:spcAft>
                          <a:spcPts val="0"/>
                        </a:spcAft>
                        <a:buNone/>
                      </a:pPr>
                      <a:endParaRPr sz="2200"/>
                    </a:p>
                  </a:txBody>
                  <a:tcPr marL="91450" marR="91450" marT="45725" marB="45725"/>
                </a:tc>
                <a:tc>
                  <a:txBody>
                    <a:bodyPr/>
                    <a:lstStyle/>
                    <a:p>
                      <a:pPr marL="342900" marR="0" lvl="0" indent="-342900" algn="l" rtl="0">
                        <a:spcBef>
                          <a:spcPts val="0"/>
                        </a:spcBef>
                        <a:spcAft>
                          <a:spcPts val="0"/>
                        </a:spcAft>
                        <a:buClr>
                          <a:schemeClr val="dk1"/>
                        </a:buClr>
                        <a:buSzPts val="2200"/>
                        <a:buFont typeface="Arial"/>
                        <a:buChar char="•"/>
                      </a:pPr>
                      <a:r>
                        <a:rPr lang="en-CA" sz="2200"/>
                        <a:t>First point of contact for inquiries from postdocs in all three appointment categories</a:t>
                      </a:r>
                      <a:endParaRPr/>
                    </a:p>
                    <a:p>
                      <a:pPr marL="342900" marR="0" lvl="0" indent="-342900" algn="l" rtl="0">
                        <a:spcBef>
                          <a:spcPts val="0"/>
                        </a:spcBef>
                        <a:spcAft>
                          <a:spcPts val="0"/>
                        </a:spcAft>
                        <a:buClr>
                          <a:schemeClr val="dk1"/>
                        </a:buClr>
                        <a:buSzPts val="2200"/>
                        <a:buFont typeface="Arial"/>
                        <a:buChar char="•"/>
                      </a:pPr>
                      <a:r>
                        <a:rPr lang="en-CA" sz="2200"/>
                        <a:t>Internal to UCalgary</a:t>
                      </a:r>
                      <a:endParaRPr/>
                    </a:p>
                    <a:p>
                      <a:pPr marL="342900" marR="0" lvl="0" indent="-342900" algn="l" rtl="0">
                        <a:spcBef>
                          <a:spcPts val="0"/>
                        </a:spcBef>
                        <a:spcAft>
                          <a:spcPts val="0"/>
                        </a:spcAft>
                        <a:buClr>
                          <a:schemeClr val="dk1"/>
                        </a:buClr>
                        <a:buSzPts val="2200"/>
                        <a:buFont typeface="Arial"/>
                        <a:buChar char="•"/>
                      </a:pPr>
                      <a:r>
                        <a:rPr lang="en-CA" sz="2200" u="sng">
                          <a:solidFill>
                            <a:schemeClr val="hlink"/>
                          </a:solidFill>
                          <a:hlinkClick r:id="rId3"/>
                        </a:rPr>
                        <a:t>postdoc@ucalgary.ca</a:t>
                      </a:r>
                      <a:r>
                        <a:rPr lang="en-CA" sz="2200"/>
                        <a:t> </a:t>
                      </a:r>
                      <a:endParaRPr/>
                    </a:p>
                    <a:p>
                      <a:pPr marL="342900" marR="0" lvl="0" indent="-342900" algn="l" rtl="0">
                        <a:spcBef>
                          <a:spcPts val="0"/>
                        </a:spcBef>
                        <a:spcAft>
                          <a:spcPts val="0"/>
                        </a:spcAft>
                        <a:buClr>
                          <a:schemeClr val="dk1"/>
                        </a:buClr>
                        <a:buSzPts val="2200"/>
                        <a:buFont typeface="Arial"/>
                        <a:buChar char="•"/>
                      </a:pPr>
                      <a:r>
                        <a:rPr lang="en-CA" sz="2200" u="sng">
                          <a:solidFill>
                            <a:schemeClr val="hlink"/>
                          </a:solidFill>
                          <a:hlinkClick r:id="rId4"/>
                        </a:rPr>
                        <a:t>https://research.ucalgary.ca/postdocs</a:t>
                      </a:r>
                      <a:r>
                        <a:rPr lang="en-CA" sz="2200"/>
                        <a:t> </a:t>
                      </a:r>
                      <a:endParaRPr/>
                    </a:p>
                    <a:p>
                      <a:pPr marL="0" marR="0" lvl="0" indent="0" algn="l" rtl="0">
                        <a:spcBef>
                          <a:spcPts val="0"/>
                        </a:spcBef>
                        <a:spcAft>
                          <a:spcPts val="0"/>
                        </a:spcAft>
                        <a:buNone/>
                      </a:pPr>
                      <a:endParaRPr sz="1400"/>
                    </a:p>
                  </a:txBody>
                  <a:tcPr marL="91450" marR="91450" marT="45725" marB="45725"/>
                </a:tc>
                <a:extLst>
                  <a:ext uri="{0D108BD9-81ED-4DB2-BD59-A6C34878D82A}">
                    <a16:rowId xmlns:a16="http://schemas.microsoft.com/office/drawing/2014/main" val="10001"/>
                  </a:ext>
                </a:extLst>
              </a:tr>
              <a:tr h="1641750">
                <a:tc>
                  <a:txBody>
                    <a:bodyPr/>
                    <a:lstStyle/>
                    <a:p>
                      <a:pPr marL="0" marR="0" lvl="0" indent="0" algn="l" rtl="0">
                        <a:spcBef>
                          <a:spcPts val="0"/>
                        </a:spcBef>
                        <a:spcAft>
                          <a:spcPts val="0"/>
                        </a:spcAft>
                        <a:buNone/>
                      </a:pPr>
                      <a:endParaRPr sz="2200"/>
                    </a:p>
                  </a:txBody>
                  <a:tcPr marL="91450" marR="91450" marT="45725" marB="45725"/>
                </a:tc>
                <a:tc>
                  <a:txBody>
                    <a:bodyPr/>
                    <a:lstStyle/>
                    <a:p>
                      <a:pPr marL="0" marR="0" lvl="0" indent="0" algn="l" rtl="0">
                        <a:lnSpc>
                          <a:spcPct val="100000"/>
                        </a:lnSpc>
                        <a:spcBef>
                          <a:spcPts val="0"/>
                        </a:spcBef>
                        <a:spcAft>
                          <a:spcPts val="0"/>
                        </a:spcAft>
                        <a:buClr>
                          <a:schemeClr val="dk1"/>
                        </a:buClr>
                        <a:buSzPts val="2200"/>
                        <a:buFont typeface="Calibri"/>
                        <a:buNone/>
                      </a:pPr>
                      <a:r>
                        <a:rPr lang="en-CA" sz="2200"/>
                        <a:t>Postdoctoral Association (PDAC)</a:t>
                      </a:r>
                      <a:endParaRPr/>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2200"/>
                        <a:buFont typeface="Arial"/>
                        <a:buChar char="•"/>
                      </a:pPr>
                      <a:r>
                        <a:rPr lang="en-CA" sz="2200"/>
                        <a:t>PDAC members can contact their association</a:t>
                      </a:r>
                      <a:endParaRPr/>
                    </a:p>
                    <a:p>
                      <a:pPr marL="342900" marR="0" lvl="0" indent="-342900" algn="l" rtl="0">
                        <a:lnSpc>
                          <a:spcPct val="100000"/>
                        </a:lnSpc>
                        <a:spcBef>
                          <a:spcPts val="0"/>
                        </a:spcBef>
                        <a:spcAft>
                          <a:spcPts val="0"/>
                        </a:spcAft>
                        <a:buClr>
                          <a:schemeClr val="dk1"/>
                        </a:buClr>
                        <a:buSzPts val="2200"/>
                        <a:buFont typeface="Arial"/>
                        <a:buChar char="•"/>
                      </a:pPr>
                      <a:r>
                        <a:rPr lang="en-CA" sz="2200"/>
                        <a:t>External union</a:t>
                      </a:r>
                      <a:endParaRPr/>
                    </a:p>
                    <a:p>
                      <a:pPr marL="342900" marR="0" lvl="0" indent="-342900" algn="l" rtl="0">
                        <a:lnSpc>
                          <a:spcPct val="100000"/>
                        </a:lnSpc>
                        <a:spcBef>
                          <a:spcPts val="0"/>
                        </a:spcBef>
                        <a:spcAft>
                          <a:spcPts val="0"/>
                        </a:spcAft>
                        <a:buClr>
                          <a:schemeClr val="dk1"/>
                        </a:buClr>
                        <a:buSzPts val="2200"/>
                        <a:buFont typeface="Arial"/>
                        <a:buChar char="•"/>
                      </a:pPr>
                      <a:r>
                        <a:rPr lang="en-CA" sz="2200" u="sng">
                          <a:solidFill>
                            <a:schemeClr val="hlink"/>
                          </a:solidFill>
                          <a:hlinkClick r:id="rId5"/>
                        </a:rPr>
                        <a:t>office@pdacalgary.com</a:t>
                      </a:r>
                      <a:r>
                        <a:rPr lang="en-CA" sz="2200"/>
                        <a:t> </a:t>
                      </a:r>
                      <a:endParaRPr/>
                    </a:p>
                    <a:p>
                      <a:pPr marL="342900" marR="0" lvl="0" indent="-342900" algn="l" rtl="0">
                        <a:lnSpc>
                          <a:spcPct val="100000"/>
                        </a:lnSpc>
                        <a:spcBef>
                          <a:spcPts val="0"/>
                        </a:spcBef>
                        <a:spcAft>
                          <a:spcPts val="0"/>
                        </a:spcAft>
                        <a:buClr>
                          <a:schemeClr val="dk1"/>
                        </a:buClr>
                        <a:buSzPts val="2200"/>
                        <a:buFont typeface="Arial"/>
                        <a:buChar char="•"/>
                      </a:pPr>
                      <a:r>
                        <a:rPr lang="en-CA" sz="2200" u="sng">
                          <a:solidFill>
                            <a:schemeClr val="hlink"/>
                          </a:solidFill>
                          <a:hlinkClick r:id="rId6"/>
                        </a:rPr>
                        <a:t>https://www.pdacalgary.com/</a:t>
                      </a:r>
                      <a:r>
                        <a:rPr lang="en-CA" sz="2200"/>
                        <a:t> </a:t>
                      </a:r>
                      <a:endParaRPr/>
                    </a:p>
                  </a:txBody>
                  <a:tcPr marL="91450" marR="91450" marT="45725" marB="45725"/>
                </a:tc>
                <a:extLst>
                  <a:ext uri="{0D108BD9-81ED-4DB2-BD59-A6C34878D82A}">
                    <a16:rowId xmlns:a16="http://schemas.microsoft.com/office/drawing/2014/main" val="10002"/>
                  </a:ext>
                </a:extLst>
              </a:tr>
              <a:tr h="1312875">
                <a:tc>
                  <a:txBody>
                    <a:bodyPr/>
                    <a:lstStyle/>
                    <a:p>
                      <a:pPr marL="0" marR="0" lvl="0" indent="0" algn="l" rtl="0">
                        <a:spcBef>
                          <a:spcPts val="0"/>
                        </a:spcBef>
                        <a:spcAft>
                          <a:spcPts val="0"/>
                        </a:spcAft>
                        <a:buNone/>
                      </a:pPr>
                      <a:endParaRPr sz="2200"/>
                    </a:p>
                  </a:txBody>
                  <a:tcPr marL="91450" marR="91450" marT="45725" marB="45725"/>
                </a:tc>
                <a:tc>
                  <a:txBody>
                    <a:bodyPr/>
                    <a:lstStyle/>
                    <a:p>
                      <a:pPr marL="0" marR="0" lvl="0" indent="0" algn="l" rtl="0">
                        <a:spcBef>
                          <a:spcPts val="0"/>
                        </a:spcBef>
                        <a:spcAft>
                          <a:spcPts val="0"/>
                        </a:spcAft>
                        <a:buNone/>
                      </a:pPr>
                      <a:r>
                        <a:rPr lang="en-CA" sz="2200" u="sng">
                          <a:solidFill>
                            <a:schemeClr val="hlink"/>
                          </a:solidFill>
                          <a:hlinkClick r:id="rId7"/>
                        </a:rPr>
                        <a:t>HR Advisor, Academic</a:t>
                      </a:r>
                      <a:endParaRPr sz="2200"/>
                    </a:p>
                  </a:txBody>
                  <a:tcPr marL="91450" marR="91450" marT="45725" marB="45725"/>
                </a:tc>
                <a:tc>
                  <a:txBody>
                    <a:bodyPr/>
                    <a:lstStyle/>
                    <a:p>
                      <a:pPr marL="0" marR="0" lvl="0" indent="0" algn="l" rtl="0">
                        <a:lnSpc>
                          <a:spcPct val="100000"/>
                        </a:lnSpc>
                        <a:spcBef>
                          <a:spcPts val="0"/>
                        </a:spcBef>
                        <a:spcAft>
                          <a:spcPts val="0"/>
                        </a:spcAft>
                        <a:buClr>
                          <a:schemeClr val="dk1"/>
                        </a:buClr>
                        <a:buSzPts val="2200"/>
                        <a:buFont typeface="Calibri"/>
                        <a:buNone/>
                      </a:pPr>
                      <a:r>
                        <a:rPr lang="en-CA" sz="2200"/>
                        <a:t>Able to assist with Collection Agreement interpretation and questions; however, most inquires should be handled by the postdoc office and escalated to ALR, if needed</a:t>
                      </a:r>
                      <a:endParaRPr/>
                    </a:p>
                    <a:p>
                      <a:pPr marL="0" marR="0" lvl="0" indent="0" algn="l" rtl="0">
                        <a:lnSpc>
                          <a:spcPct val="100000"/>
                        </a:lnSpc>
                        <a:spcBef>
                          <a:spcPts val="0"/>
                        </a:spcBef>
                        <a:spcAft>
                          <a:spcPts val="0"/>
                        </a:spcAft>
                        <a:buClr>
                          <a:schemeClr val="dk1"/>
                        </a:buClr>
                        <a:buSzPts val="2200"/>
                        <a:buFont typeface="Calibri"/>
                        <a:buNone/>
                      </a:pPr>
                      <a:r>
                        <a:rPr lang="en-CA" sz="2200" u="sng">
                          <a:solidFill>
                            <a:schemeClr val="hlink"/>
                          </a:solidFill>
                          <a:hlinkClick r:id="rId8"/>
                        </a:rPr>
                        <a:t>hr@ucalgary.ca</a:t>
                      </a:r>
                      <a:r>
                        <a:rPr lang="en-CA" sz="2200"/>
                        <a:t> </a:t>
                      </a:r>
                      <a:endParaRPr sz="140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283464" y="284199"/>
            <a:ext cx="7178622" cy="988542"/>
          </a:xfrm>
          <a:prstGeom prst="rect">
            <a:avLst/>
          </a:prstGeom>
          <a:noFill/>
          <a:ln>
            <a:noFill/>
          </a:ln>
        </p:spPr>
        <p:txBody>
          <a:bodyPr spcFirstLastPara="1" wrap="square" lIns="91425" tIns="45700" rIns="91425" bIns="45700" anchor="ctr" anchorCtr="0">
            <a:normAutofit/>
          </a:bodyPr>
          <a:lstStyle/>
          <a:p>
            <a:pPr marL="0" lvl="0" indent="0" algn="l" rtl="0">
              <a:lnSpc>
                <a:spcPct val="106250"/>
              </a:lnSpc>
              <a:spcBef>
                <a:spcPts val="0"/>
              </a:spcBef>
              <a:spcAft>
                <a:spcPts val="0"/>
              </a:spcAft>
              <a:buClr>
                <a:schemeClr val="accent1"/>
              </a:buClr>
              <a:buSzPts val="3200"/>
              <a:buFont typeface="Calibri"/>
              <a:buNone/>
            </a:pPr>
            <a:r>
              <a:rPr lang="en-CA"/>
              <a:t>Duties / Workload</a:t>
            </a:r>
            <a:endParaRPr/>
          </a:p>
        </p:txBody>
      </p:sp>
      <p:graphicFrame>
        <p:nvGraphicFramePr>
          <p:cNvPr id="161" name="Google Shape;161;p5"/>
          <p:cNvGraphicFramePr/>
          <p:nvPr/>
        </p:nvGraphicFramePr>
        <p:xfrm>
          <a:off x="283464" y="1151790"/>
          <a:ext cx="8474650" cy="5397540"/>
        </p:xfrm>
        <a:graphic>
          <a:graphicData uri="http://schemas.openxmlformats.org/drawingml/2006/table">
            <a:tbl>
              <a:tblPr firstRow="1" bandRow="1">
                <a:noFill/>
                <a:tableStyleId>{70F18207-4D97-4938-8E26-573964BFE66D}</a:tableStyleId>
              </a:tblPr>
              <a:tblGrid>
                <a:gridCol w="1033275">
                  <a:extLst>
                    <a:ext uri="{9D8B030D-6E8A-4147-A177-3AD203B41FA5}">
                      <a16:colId xmlns:a16="http://schemas.microsoft.com/office/drawing/2014/main" val="20000"/>
                    </a:ext>
                  </a:extLst>
                </a:gridCol>
                <a:gridCol w="2014075">
                  <a:extLst>
                    <a:ext uri="{9D8B030D-6E8A-4147-A177-3AD203B41FA5}">
                      <a16:colId xmlns:a16="http://schemas.microsoft.com/office/drawing/2014/main" val="20001"/>
                    </a:ext>
                  </a:extLst>
                </a:gridCol>
                <a:gridCol w="5427300">
                  <a:extLst>
                    <a:ext uri="{9D8B030D-6E8A-4147-A177-3AD203B41FA5}">
                      <a16:colId xmlns:a16="http://schemas.microsoft.com/office/drawing/2014/main" val="20002"/>
                    </a:ext>
                  </a:extLst>
                </a:gridCol>
              </a:tblGrid>
              <a:tr h="540600">
                <a:tc>
                  <a:txBody>
                    <a:bodyPr/>
                    <a:lstStyle/>
                    <a:p>
                      <a:pPr marL="0" marR="0" lvl="0" indent="0" algn="l" rtl="0">
                        <a:spcBef>
                          <a:spcPts val="0"/>
                        </a:spcBef>
                        <a:spcAft>
                          <a:spcPts val="0"/>
                        </a:spcAft>
                        <a:buNone/>
                      </a:pPr>
                      <a:r>
                        <a:rPr lang="en-CA" sz="2200"/>
                        <a:t>Article</a:t>
                      </a:r>
                      <a:endParaRPr/>
                    </a:p>
                  </a:txBody>
                  <a:tcPr marL="91450" marR="91450" marT="45725" marB="45725"/>
                </a:tc>
                <a:tc>
                  <a:txBody>
                    <a:bodyPr/>
                    <a:lstStyle/>
                    <a:p>
                      <a:pPr marL="0" marR="0" lvl="0" indent="0" algn="l" rtl="0">
                        <a:spcBef>
                          <a:spcPts val="0"/>
                        </a:spcBef>
                        <a:spcAft>
                          <a:spcPts val="0"/>
                        </a:spcAft>
                        <a:buNone/>
                      </a:pPr>
                      <a:r>
                        <a:rPr lang="en-CA" sz="2200"/>
                        <a:t>Topic</a:t>
                      </a:r>
                      <a:endParaRPr/>
                    </a:p>
                  </a:txBody>
                  <a:tcPr marL="91450" marR="91450" marT="45725" marB="45725"/>
                </a:tc>
                <a:tc>
                  <a:txBody>
                    <a:bodyPr/>
                    <a:lstStyle/>
                    <a:p>
                      <a:pPr marL="0" marR="0" lvl="0" indent="0" algn="l" rtl="0">
                        <a:spcBef>
                          <a:spcPts val="0"/>
                        </a:spcBef>
                        <a:spcAft>
                          <a:spcPts val="0"/>
                        </a:spcAft>
                        <a:buNone/>
                      </a:pPr>
                      <a:r>
                        <a:rPr lang="en-CA" sz="2200"/>
                        <a:t>Highlights</a:t>
                      </a:r>
                      <a:endParaRPr/>
                    </a:p>
                  </a:txBody>
                  <a:tcPr marL="91450" marR="91450" marT="45725" marB="45725"/>
                </a:tc>
                <a:extLst>
                  <a:ext uri="{0D108BD9-81ED-4DB2-BD59-A6C34878D82A}">
                    <a16:rowId xmlns:a16="http://schemas.microsoft.com/office/drawing/2014/main" val="10000"/>
                  </a:ext>
                </a:extLst>
              </a:tr>
              <a:tr h="1039200">
                <a:tc>
                  <a:txBody>
                    <a:bodyPr/>
                    <a:lstStyle/>
                    <a:p>
                      <a:pPr marL="0" marR="0" lvl="0" indent="0" algn="l" rtl="0">
                        <a:spcBef>
                          <a:spcPts val="0"/>
                        </a:spcBef>
                        <a:spcAft>
                          <a:spcPts val="0"/>
                        </a:spcAft>
                        <a:buNone/>
                      </a:pPr>
                      <a:r>
                        <a:rPr lang="en-CA" sz="2200"/>
                        <a:t>5.7</a:t>
                      </a:r>
                      <a:endParaRPr/>
                    </a:p>
                  </a:txBody>
                  <a:tcPr marL="91450" marR="91450" marT="45725" marB="45725"/>
                </a:tc>
                <a:tc>
                  <a:txBody>
                    <a:bodyPr/>
                    <a:lstStyle/>
                    <a:p>
                      <a:pPr marL="0" marR="0" lvl="0" indent="0" algn="l" rtl="0">
                        <a:spcBef>
                          <a:spcPts val="0"/>
                        </a:spcBef>
                        <a:spcAft>
                          <a:spcPts val="0"/>
                        </a:spcAft>
                        <a:buNone/>
                      </a:pPr>
                      <a:r>
                        <a:rPr lang="en-CA" sz="2200">
                          <a:solidFill>
                            <a:srgbClr val="C00000"/>
                          </a:solidFill>
                        </a:rPr>
                        <a:t>*NEW</a:t>
                      </a:r>
                      <a:endParaRPr sz="2200"/>
                    </a:p>
                    <a:p>
                      <a:pPr marL="0" marR="0" lvl="0" indent="0" algn="l" rtl="0">
                        <a:spcBef>
                          <a:spcPts val="0"/>
                        </a:spcBef>
                        <a:spcAft>
                          <a:spcPts val="0"/>
                        </a:spcAft>
                        <a:buNone/>
                      </a:pPr>
                      <a:r>
                        <a:rPr lang="en-CA" sz="2200"/>
                        <a:t>Initial meeting</a:t>
                      </a:r>
                      <a:endParaRPr/>
                    </a:p>
                    <a:p>
                      <a:pPr marL="0" marR="0" lvl="0" indent="0" algn="l" rtl="0">
                        <a:spcBef>
                          <a:spcPts val="0"/>
                        </a:spcBef>
                        <a:spcAft>
                          <a:spcPts val="0"/>
                        </a:spcAft>
                        <a:buNone/>
                      </a:pPr>
                      <a:endParaRPr sz="2200"/>
                    </a:p>
                  </a:txBody>
                  <a:tcPr marL="91450" marR="91450" marT="45725" marB="45725"/>
                </a:tc>
                <a:tc>
                  <a:txBody>
                    <a:bodyPr/>
                    <a:lstStyle/>
                    <a:p>
                      <a:pPr marL="0" marR="0" lvl="0" indent="0" algn="l" rtl="0">
                        <a:lnSpc>
                          <a:spcPct val="100000"/>
                        </a:lnSpc>
                        <a:spcBef>
                          <a:spcPts val="0"/>
                        </a:spcBef>
                        <a:spcAft>
                          <a:spcPts val="0"/>
                        </a:spcAft>
                        <a:buClr>
                          <a:schemeClr val="dk1"/>
                        </a:buClr>
                        <a:buSzPts val="2200"/>
                        <a:buFont typeface="Calibri"/>
                        <a:buNone/>
                      </a:pPr>
                      <a:r>
                        <a:rPr lang="en-CA" sz="2200"/>
                        <a:t>Postdoc and Supervisor meet to discuss role and expectations </a:t>
                      </a:r>
                      <a:endParaRPr/>
                    </a:p>
                  </a:txBody>
                  <a:tcPr marL="91450" marR="91450" marT="45725" marB="45725"/>
                </a:tc>
                <a:extLst>
                  <a:ext uri="{0D108BD9-81ED-4DB2-BD59-A6C34878D82A}">
                    <a16:rowId xmlns:a16="http://schemas.microsoft.com/office/drawing/2014/main" val="10001"/>
                  </a:ext>
                </a:extLst>
              </a:tr>
              <a:tr h="1708575">
                <a:tc>
                  <a:txBody>
                    <a:bodyPr/>
                    <a:lstStyle/>
                    <a:p>
                      <a:pPr marL="0" marR="0" lvl="0" indent="0" algn="l" rtl="0">
                        <a:spcBef>
                          <a:spcPts val="0"/>
                        </a:spcBef>
                        <a:spcAft>
                          <a:spcPts val="0"/>
                        </a:spcAft>
                        <a:buNone/>
                      </a:pPr>
                      <a:r>
                        <a:rPr lang="en-CA" sz="2200"/>
                        <a:t>5.10 – 5.12</a:t>
                      </a:r>
                      <a:endParaRPr/>
                    </a:p>
                  </a:txBody>
                  <a:tcPr marL="91450" marR="91450" marT="45725" marB="45725"/>
                </a:tc>
                <a:tc>
                  <a:txBody>
                    <a:bodyPr/>
                    <a:lstStyle/>
                    <a:p>
                      <a:pPr marL="0" marR="0" lvl="0" indent="0" algn="l" rtl="0">
                        <a:spcBef>
                          <a:spcPts val="0"/>
                        </a:spcBef>
                        <a:spcAft>
                          <a:spcPts val="0"/>
                        </a:spcAft>
                        <a:buNone/>
                      </a:pPr>
                      <a:r>
                        <a:rPr lang="en-CA" sz="2200">
                          <a:solidFill>
                            <a:srgbClr val="C00000"/>
                          </a:solidFill>
                        </a:rPr>
                        <a:t>*No change</a:t>
                      </a:r>
                      <a:endParaRPr/>
                    </a:p>
                    <a:p>
                      <a:pPr marL="0" marR="0" lvl="0" indent="0" algn="l" rtl="0">
                        <a:spcBef>
                          <a:spcPts val="0"/>
                        </a:spcBef>
                        <a:spcAft>
                          <a:spcPts val="0"/>
                        </a:spcAft>
                        <a:buNone/>
                      </a:pPr>
                      <a:r>
                        <a:rPr lang="en-CA" sz="2200"/>
                        <a:t>Teaching and TUCFA Sessional Appointments</a:t>
                      </a:r>
                      <a:endParaRPr/>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Continuation of previous guideline</a:t>
                      </a:r>
                      <a:endParaRPr/>
                    </a:p>
                    <a:p>
                      <a:pPr marL="342900" marR="0" lvl="0" indent="-342900" algn="l" rtl="0">
                        <a:lnSpc>
                          <a:spcPct val="100000"/>
                        </a:lnSpc>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Can engage in teaching duties up to 1 HCE </a:t>
                      </a:r>
                      <a:r>
                        <a:rPr lang="en-CA" sz="1600">
                          <a:solidFill>
                            <a:schemeClr val="dk1"/>
                          </a:solidFill>
                          <a:latin typeface="Calibri"/>
                          <a:ea typeface="Calibri"/>
                          <a:cs typeface="Calibri"/>
                          <a:sym typeface="Calibri"/>
                        </a:rPr>
                        <a:t>(restrictions based on granting agency)</a:t>
                      </a:r>
                      <a:endParaRPr/>
                    </a:p>
                    <a:p>
                      <a:pPr marL="342900" marR="0" lvl="0" indent="-342900" algn="l" rtl="0">
                        <a:lnSpc>
                          <a:spcPct val="100000"/>
                        </a:lnSpc>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If approved, the postdoc can take on additional HCE (TUCFA Sessional)</a:t>
                      </a:r>
                      <a:endParaRPr/>
                    </a:p>
                  </a:txBody>
                  <a:tcPr marL="91450" marR="91450" marT="45725" marB="45725"/>
                </a:tc>
                <a:extLst>
                  <a:ext uri="{0D108BD9-81ED-4DB2-BD59-A6C34878D82A}">
                    <a16:rowId xmlns:a16="http://schemas.microsoft.com/office/drawing/2014/main" val="10002"/>
                  </a:ext>
                </a:extLst>
              </a:tr>
              <a:tr h="1991800">
                <a:tc>
                  <a:txBody>
                    <a:bodyPr/>
                    <a:lstStyle/>
                    <a:p>
                      <a:pPr marL="0" marR="0" lvl="0" indent="0" algn="l" rtl="0">
                        <a:spcBef>
                          <a:spcPts val="0"/>
                        </a:spcBef>
                        <a:spcAft>
                          <a:spcPts val="0"/>
                        </a:spcAft>
                        <a:buNone/>
                      </a:pPr>
                      <a:r>
                        <a:rPr lang="en-CA" sz="2200"/>
                        <a:t>5.13</a:t>
                      </a:r>
                      <a:endParaRPr/>
                    </a:p>
                  </a:txBody>
                  <a:tcPr marL="91450" marR="91450" marT="45725" marB="45725"/>
                </a:tc>
                <a:tc>
                  <a:txBody>
                    <a:bodyPr/>
                    <a:lstStyle/>
                    <a:p>
                      <a:pPr marL="0" marR="0" lvl="0" indent="0" algn="l" rtl="0">
                        <a:spcBef>
                          <a:spcPts val="0"/>
                        </a:spcBef>
                        <a:spcAft>
                          <a:spcPts val="0"/>
                        </a:spcAft>
                        <a:buNone/>
                      </a:pPr>
                      <a:r>
                        <a:rPr lang="en-CA" sz="2200">
                          <a:solidFill>
                            <a:srgbClr val="C00000"/>
                          </a:solidFill>
                        </a:rPr>
                        <a:t>*NEW </a:t>
                      </a:r>
                      <a:r>
                        <a:rPr lang="en-CA" sz="2200"/>
                        <a:t>Associate who is awarded external funding</a:t>
                      </a:r>
                      <a:endParaRPr/>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Postdoc Associate awarded a Fellowship/Guest appointment can maintain their associate appointment on reduced FTE (in order to maintain benefit eligibility)</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556708" y="284199"/>
            <a:ext cx="7178622" cy="988542"/>
          </a:xfrm>
          <a:prstGeom prst="rect">
            <a:avLst/>
          </a:prstGeom>
          <a:noFill/>
          <a:ln>
            <a:noFill/>
          </a:ln>
        </p:spPr>
        <p:txBody>
          <a:bodyPr spcFirstLastPara="1" wrap="square" lIns="91425" tIns="45700" rIns="91425" bIns="45700" anchor="ctr" anchorCtr="0">
            <a:normAutofit/>
          </a:bodyPr>
          <a:lstStyle/>
          <a:p>
            <a:pPr marL="0" lvl="0" indent="0" algn="l" rtl="0">
              <a:lnSpc>
                <a:spcPct val="106250"/>
              </a:lnSpc>
              <a:spcBef>
                <a:spcPts val="0"/>
              </a:spcBef>
              <a:spcAft>
                <a:spcPts val="0"/>
              </a:spcAft>
              <a:buClr>
                <a:schemeClr val="accent1"/>
              </a:buClr>
              <a:buSzPts val="3200"/>
              <a:buFont typeface="Calibri"/>
              <a:buNone/>
            </a:pPr>
            <a:r>
              <a:rPr lang="en-CA"/>
              <a:t>Hours of Work</a:t>
            </a:r>
            <a:endParaRPr/>
          </a:p>
        </p:txBody>
      </p:sp>
      <p:graphicFrame>
        <p:nvGraphicFramePr>
          <p:cNvPr id="167" name="Google Shape;167;p6"/>
          <p:cNvGraphicFramePr/>
          <p:nvPr/>
        </p:nvGraphicFramePr>
        <p:xfrm>
          <a:off x="283464" y="1151791"/>
          <a:ext cx="8474650" cy="5096940"/>
        </p:xfrm>
        <a:graphic>
          <a:graphicData uri="http://schemas.openxmlformats.org/drawingml/2006/table">
            <a:tbl>
              <a:tblPr firstRow="1" bandRow="1">
                <a:noFill/>
                <a:tableStyleId>{70F18207-4D97-4938-8E26-573964BFE66D}</a:tableStyleId>
              </a:tblPr>
              <a:tblGrid>
                <a:gridCol w="1033275">
                  <a:extLst>
                    <a:ext uri="{9D8B030D-6E8A-4147-A177-3AD203B41FA5}">
                      <a16:colId xmlns:a16="http://schemas.microsoft.com/office/drawing/2014/main" val="20000"/>
                    </a:ext>
                  </a:extLst>
                </a:gridCol>
                <a:gridCol w="2014075">
                  <a:extLst>
                    <a:ext uri="{9D8B030D-6E8A-4147-A177-3AD203B41FA5}">
                      <a16:colId xmlns:a16="http://schemas.microsoft.com/office/drawing/2014/main" val="20001"/>
                    </a:ext>
                  </a:extLst>
                </a:gridCol>
                <a:gridCol w="5427300">
                  <a:extLst>
                    <a:ext uri="{9D8B030D-6E8A-4147-A177-3AD203B41FA5}">
                      <a16:colId xmlns:a16="http://schemas.microsoft.com/office/drawing/2014/main" val="20002"/>
                    </a:ext>
                  </a:extLst>
                </a:gridCol>
              </a:tblGrid>
              <a:tr h="463950">
                <a:tc>
                  <a:txBody>
                    <a:bodyPr/>
                    <a:lstStyle/>
                    <a:p>
                      <a:pPr marL="0" marR="0" lvl="0" indent="0" algn="l" rtl="0">
                        <a:spcBef>
                          <a:spcPts val="0"/>
                        </a:spcBef>
                        <a:spcAft>
                          <a:spcPts val="0"/>
                        </a:spcAft>
                        <a:buNone/>
                      </a:pPr>
                      <a:r>
                        <a:rPr lang="en-CA" sz="2200"/>
                        <a:t>Article</a:t>
                      </a:r>
                      <a:endParaRPr/>
                    </a:p>
                  </a:txBody>
                  <a:tcPr marL="91450" marR="91450" marT="45725" marB="45725"/>
                </a:tc>
                <a:tc>
                  <a:txBody>
                    <a:bodyPr/>
                    <a:lstStyle/>
                    <a:p>
                      <a:pPr marL="0" marR="0" lvl="0" indent="0" algn="l" rtl="0">
                        <a:spcBef>
                          <a:spcPts val="0"/>
                        </a:spcBef>
                        <a:spcAft>
                          <a:spcPts val="0"/>
                        </a:spcAft>
                        <a:buNone/>
                      </a:pPr>
                      <a:r>
                        <a:rPr lang="en-CA" sz="2200"/>
                        <a:t>Topic</a:t>
                      </a:r>
                      <a:endParaRPr/>
                    </a:p>
                  </a:txBody>
                  <a:tcPr marL="91450" marR="91450" marT="45725" marB="45725"/>
                </a:tc>
                <a:tc>
                  <a:txBody>
                    <a:bodyPr/>
                    <a:lstStyle/>
                    <a:p>
                      <a:pPr marL="0" marR="0" lvl="0" indent="0" algn="l" rtl="0">
                        <a:spcBef>
                          <a:spcPts val="0"/>
                        </a:spcBef>
                        <a:spcAft>
                          <a:spcPts val="0"/>
                        </a:spcAft>
                        <a:buNone/>
                      </a:pPr>
                      <a:r>
                        <a:rPr lang="en-CA" sz="2200"/>
                        <a:t>Highlights</a:t>
                      </a:r>
                      <a:endParaRPr/>
                    </a:p>
                  </a:txBody>
                  <a:tcPr marL="91450" marR="91450" marT="45725" marB="45725"/>
                </a:tc>
                <a:extLst>
                  <a:ext uri="{0D108BD9-81ED-4DB2-BD59-A6C34878D82A}">
                    <a16:rowId xmlns:a16="http://schemas.microsoft.com/office/drawing/2014/main" val="10000"/>
                  </a:ext>
                </a:extLst>
              </a:tr>
              <a:tr h="1364925">
                <a:tc>
                  <a:txBody>
                    <a:bodyPr/>
                    <a:lstStyle/>
                    <a:p>
                      <a:pPr marL="0" marR="0" lvl="0" indent="0" algn="l" rtl="0">
                        <a:spcBef>
                          <a:spcPts val="0"/>
                        </a:spcBef>
                        <a:spcAft>
                          <a:spcPts val="0"/>
                        </a:spcAft>
                        <a:buNone/>
                      </a:pPr>
                      <a:r>
                        <a:rPr lang="en-CA" sz="2200"/>
                        <a:t>7.1</a:t>
                      </a:r>
                      <a:endParaRPr/>
                    </a:p>
                    <a:p>
                      <a:pPr marL="0" marR="0" lvl="0" indent="0" algn="l" rtl="0">
                        <a:spcBef>
                          <a:spcPts val="0"/>
                        </a:spcBef>
                        <a:spcAft>
                          <a:spcPts val="0"/>
                        </a:spcAft>
                        <a:buNone/>
                      </a:pPr>
                      <a:r>
                        <a:rPr lang="en-CA" sz="2200"/>
                        <a:t>7.2</a:t>
                      </a:r>
                      <a:endParaRPr/>
                    </a:p>
                    <a:p>
                      <a:pPr marL="0" marR="0" lvl="0" indent="0" algn="l" rtl="0">
                        <a:spcBef>
                          <a:spcPts val="0"/>
                        </a:spcBef>
                        <a:spcAft>
                          <a:spcPts val="0"/>
                        </a:spcAft>
                        <a:buNone/>
                      </a:pPr>
                      <a:endParaRPr sz="2200"/>
                    </a:p>
                    <a:p>
                      <a:pPr marL="0" marR="0" lvl="0" indent="0" algn="l" rtl="0">
                        <a:spcBef>
                          <a:spcPts val="0"/>
                        </a:spcBef>
                        <a:spcAft>
                          <a:spcPts val="0"/>
                        </a:spcAft>
                        <a:buNone/>
                      </a:pPr>
                      <a:endParaRPr sz="2200"/>
                    </a:p>
                  </a:txBody>
                  <a:tcPr marL="91450" marR="91450" marT="45725" marB="45725"/>
                </a:tc>
                <a:tc>
                  <a:txBody>
                    <a:bodyPr/>
                    <a:lstStyle/>
                    <a:p>
                      <a:pPr marL="0" marR="0" lvl="0" indent="0" algn="l" rtl="0">
                        <a:spcBef>
                          <a:spcPts val="0"/>
                        </a:spcBef>
                        <a:spcAft>
                          <a:spcPts val="0"/>
                        </a:spcAft>
                        <a:buNone/>
                      </a:pPr>
                      <a:r>
                        <a:rPr lang="en-CA" sz="2200"/>
                        <a:t>Normal Hours of Work</a:t>
                      </a:r>
                      <a:endParaRPr/>
                    </a:p>
                  </a:txBody>
                  <a:tcPr marL="91450" marR="91450" marT="45725" marB="45725"/>
                </a:tc>
                <a:tc>
                  <a:txBody>
                    <a:bodyPr/>
                    <a:lstStyle/>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Nature of work requires flexibility in scheduling and hours</a:t>
                      </a:r>
                      <a:endParaRPr/>
                    </a:p>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Should usually be 40 hours per week</a:t>
                      </a:r>
                      <a:endParaRPr/>
                    </a:p>
                  </a:txBody>
                  <a:tcPr marL="91450" marR="91450" marT="45725" marB="45725"/>
                </a:tc>
                <a:extLst>
                  <a:ext uri="{0D108BD9-81ED-4DB2-BD59-A6C34878D82A}">
                    <a16:rowId xmlns:a16="http://schemas.microsoft.com/office/drawing/2014/main" val="10001"/>
                  </a:ext>
                </a:extLst>
              </a:tr>
              <a:tr h="1626375">
                <a:tc>
                  <a:txBody>
                    <a:bodyPr/>
                    <a:lstStyle/>
                    <a:p>
                      <a:pPr marL="0" marR="0" lvl="0" indent="0" algn="l" rtl="0">
                        <a:spcBef>
                          <a:spcPts val="0"/>
                        </a:spcBef>
                        <a:spcAft>
                          <a:spcPts val="0"/>
                        </a:spcAft>
                        <a:buNone/>
                      </a:pPr>
                      <a:r>
                        <a:rPr lang="en-CA" sz="2200"/>
                        <a:t>7.3</a:t>
                      </a:r>
                      <a:endParaRPr/>
                    </a:p>
                  </a:txBody>
                  <a:tcPr marL="91450" marR="91450" marT="45725" marB="45725"/>
                </a:tc>
                <a:tc>
                  <a:txBody>
                    <a:bodyPr/>
                    <a:lstStyle/>
                    <a:p>
                      <a:pPr marL="0" marR="0" lvl="0" indent="0" algn="l" rtl="0">
                        <a:spcBef>
                          <a:spcPts val="0"/>
                        </a:spcBef>
                        <a:spcAft>
                          <a:spcPts val="0"/>
                        </a:spcAft>
                        <a:buNone/>
                      </a:pPr>
                      <a:r>
                        <a:rPr lang="en-CA" sz="2200">
                          <a:solidFill>
                            <a:srgbClr val="C00000"/>
                          </a:solidFill>
                        </a:rPr>
                        <a:t>*NEW</a:t>
                      </a:r>
                      <a:endParaRPr sz="2200"/>
                    </a:p>
                    <a:p>
                      <a:pPr marL="0" marR="0" lvl="0" indent="0" algn="l" rtl="0">
                        <a:spcBef>
                          <a:spcPts val="0"/>
                        </a:spcBef>
                        <a:spcAft>
                          <a:spcPts val="0"/>
                        </a:spcAft>
                        <a:buNone/>
                      </a:pPr>
                      <a:r>
                        <a:rPr lang="en-CA" sz="2200"/>
                        <a:t>50 Hours Max</a:t>
                      </a:r>
                      <a:endParaRPr/>
                    </a:p>
                  </a:txBody>
                  <a:tcPr marL="91450" marR="91450" marT="45725" marB="45725"/>
                </a:tc>
                <a:tc>
                  <a:txBody>
                    <a:bodyPr/>
                    <a:lstStyle/>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No more than 50 hours in one work week unless mutually agreed upon</a:t>
                      </a:r>
                      <a:endParaRPr/>
                    </a:p>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Employee will not be disciplined for refusing more than 50 hours in one work week</a:t>
                      </a:r>
                      <a:endParaRPr/>
                    </a:p>
                  </a:txBody>
                  <a:tcPr marL="91450" marR="91450" marT="45725" marB="45725"/>
                </a:tc>
                <a:extLst>
                  <a:ext uri="{0D108BD9-81ED-4DB2-BD59-A6C34878D82A}">
                    <a16:rowId xmlns:a16="http://schemas.microsoft.com/office/drawing/2014/main" val="10002"/>
                  </a:ext>
                </a:extLst>
              </a:tr>
              <a:tr h="519925">
                <a:tc>
                  <a:txBody>
                    <a:bodyPr/>
                    <a:lstStyle/>
                    <a:p>
                      <a:pPr marL="0" marR="0" lvl="0" indent="0" algn="l" rtl="0">
                        <a:spcBef>
                          <a:spcPts val="0"/>
                        </a:spcBef>
                        <a:spcAft>
                          <a:spcPts val="0"/>
                        </a:spcAft>
                        <a:buNone/>
                      </a:pPr>
                      <a:r>
                        <a:rPr lang="en-CA" sz="2200"/>
                        <a:t>7.4</a:t>
                      </a:r>
                      <a:endParaRPr/>
                    </a:p>
                  </a:txBody>
                  <a:tcPr marL="91450" marR="91450" marT="45725" marB="45725"/>
                </a:tc>
                <a:tc>
                  <a:txBody>
                    <a:bodyPr/>
                    <a:lstStyle/>
                    <a:p>
                      <a:pPr marL="0" marR="0" lvl="0" indent="0" algn="l" rtl="0">
                        <a:spcBef>
                          <a:spcPts val="0"/>
                        </a:spcBef>
                        <a:spcAft>
                          <a:spcPts val="0"/>
                        </a:spcAft>
                        <a:buNone/>
                      </a:pPr>
                      <a:r>
                        <a:rPr lang="en-CA" sz="2200"/>
                        <a:t>Events</a:t>
                      </a:r>
                      <a:endParaRPr/>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2200"/>
                        <a:buFont typeface="Arial"/>
                        <a:buChar char="•"/>
                      </a:pPr>
                      <a:r>
                        <a:rPr lang="en-CA" sz="2200"/>
                        <a:t>If PI and employee agree that employee will attend conferences, seminars, etc, the time will be included in hours of work (including traveling time)</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txBox="1">
            <a:spLocks noGrp="1"/>
          </p:cNvSpPr>
          <p:nvPr>
            <p:ph type="title"/>
          </p:nvPr>
        </p:nvSpPr>
        <p:spPr>
          <a:xfrm>
            <a:off x="389789" y="302584"/>
            <a:ext cx="7178622" cy="988542"/>
          </a:xfrm>
          <a:prstGeom prst="rect">
            <a:avLst/>
          </a:prstGeom>
          <a:noFill/>
          <a:ln>
            <a:noFill/>
          </a:ln>
        </p:spPr>
        <p:txBody>
          <a:bodyPr spcFirstLastPara="1" wrap="square" lIns="91425" tIns="45700" rIns="91425" bIns="45700" anchor="ctr" anchorCtr="0">
            <a:normAutofit/>
          </a:bodyPr>
          <a:lstStyle/>
          <a:p>
            <a:pPr marL="0" lvl="0" indent="0" algn="l" rtl="0">
              <a:lnSpc>
                <a:spcPct val="106250"/>
              </a:lnSpc>
              <a:spcBef>
                <a:spcPts val="0"/>
              </a:spcBef>
              <a:spcAft>
                <a:spcPts val="0"/>
              </a:spcAft>
              <a:buClr>
                <a:schemeClr val="accent1"/>
              </a:buClr>
              <a:buSzPts val="3200"/>
              <a:buFont typeface="Calibri"/>
              <a:buNone/>
            </a:pPr>
            <a:r>
              <a:rPr lang="en-CA"/>
              <a:t>Compensation and Benefits</a:t>
            </a:r>
            <a:endParaRPr/>
          </a:p>
        </p:txBody>
      </p:sp>
      <p:graphicFrame>
        <p:nvGraphicFramePr>
          <p:cNvPr id="173" name="Google Shape;173;p7"/>
          <p:cNvGraphicFramePr/>
          <p:nvPr/>
        </p:nvGraphicFramePr>
        <p:xfrm>
          <a:off x="389789" y="1081284"/>
          <a:ext cx="8549050" cy="5665905"/>
        </p:xfrm>
        <a:graphic>
          <a:graphicData uri="http://schemas.openxmlformats.org/drawingml/2006/table">
            <a:tbl>
              <a:tblPr firstRow="1" bandRow="1">
                <a:noFill/>
                <a:tableStyleId>{70F18207-4D97-4938-8E26-573964BFE66D}</a:tableStyleId>
              </a:tblPr>
              <a:tblGrid>
                <a:gridCol w="1042350">
                  <a:extLst>
                    <a:ext uri="{9D8B030D-6E8A-4147-A177-3AD203B41FA5}">
                      <a16:colId xmlns:a16="http://schemas.microsoft.com/office/drawing/2014/main" val="20000"/>
                    </a:ext>
                  </a:extLst>
                </a:gridCol>
                <a:gridCol w="2031750">
                  <a:extLst>
                    <a:ext uri="{9D8B030D-6E8A-4147-A177-3AD203B41FA5}">
                      <a16:colId xmlns:a16="http://schemas.microsoft.com/office/drawing/2014/main" val="20001"/>
                    </a:ext>
                  </a:extLst>
                </a:gridCol>
                <a:gridCol w="5474950">
                  <a:extLst>
                    <a:ext uri="{9D8B030D-6E8A-4147-A177-3AD203B41FA5}">
                      <a16:colId xmlns:a16="http://schemas.microsoft.com/office/drawing/2014/main" val="20002"/>
                    </a:ext>
                  </a:extLst>
                </a:gridCol>
              </a:tblGrid>
              <a:tr h="579700">
                <a:tc>
                  <a:txBody>
                    <a:bodyPr/>
                    <a:lstStyle/>
                    <a:p>
                      <a:pPr marL="0" marR="0" lvl="0" indent="0" algn="l" rtl="0">
                        <a:spcBef>
                          <a:spcPts val="0"/>
                        </a:spcBef>
                        <a:spcAft>
                          <a:spcPts val="0"/>
                        </a:spcAft>
                        <a:buNone/>
                      </a:pPr>
                      <a:r>
                        <a:rPr lang="en-CA" sz="2200"/>
                        <a:t>Article</a:t>
                      </a:r>
                      <a:endParaRPr/>
                    </a:p>
                  </a:txBody>
                  <a:tcPr marL="91450" marR="91450" marT="45725" marB="45725"/>
                </a:tc>
                <a:tc>
                  <a:txBody>
                    <a:bodyPr/>
                    <a:lstStyle/>
                    <a:p>
                      <a:pPr marL="0" marR="0" lvl="0" indent="0" algn="l" rtl="0">
                        <a:spcBef>
                          <a:spcPts val="0"/>
                        </a:spcBef>
                        <a:spcAft>
                          <a:spcPts val="0"/>
                        </a:spcAft>
                        <a:buNone/>
                      </a:pPr>
                      <a:r>
                        <a:rPr lang="en-CA" sz="2200"/>
                        <a:t>Topic</a:t>
                      </a:r>
                      <a:endParaRPr/>
                    </a:p>
                  </a:txBody>
                  <a:tcPr marL="91450" marR="91450" marT="45725" marB="45725"/>
                </a:tc>
                <a:tc>
                  <a:txBody>
                    <a:bodyPr/>
                    <a:lstStyle/>
                    <a:p>
                      <a:pPr marL="0" marR="0" lvl="0" indent="0" algn="l" rtl="0">
                        <a:spcBef>
                          <a:spcPts val="0"/>
                        </a:spcBef>
                        <a:spcAft>
                          <a:spcPts val="0"/>
                        </a:spcAft>
                        <a:buNone/>
                      </a:pPr>
                      <a:r>
                        <a:rPr lang="en-CA" sz="2200"/>
                        <a:t>Highlights</a:t>
                      </a:r>
                      <a:endParaRPr/>
                    </a:p>
                  </a:txBody>
                  <a:tcPr marL="91450" marR="91450" marT="45725" marB="45725"/>
                </a:tc>
                <a:extLst>
                  <a:ext uri="{0D108BD9-81ED-4DB2-BD59-A6C34878D82A}">
                    <a16:rowId xmlns:a16="http://schemas.microsoft.com/office/drawing/2014/main" val="10000"/>
                  </a:ext>
                </a:extLst>
              </a:tr>
              <a:tr h="1123775">
                <a:tc>
                  <a:txBody>
                    <a:bodyPr/>
                    <a:lstStyle/>
                    <a:p>
                      <a:pPr marL="0" marR="0" lvl="0" indent="0" algn="l" rtl="0">
                        <a:spcBef>
                          <a:spcPts val="0"/>
                        </a:spcBef>
                        <a:spcAft>
                          <a:spcPts val="0"/>
                        </a:spcAft>
                        <a:buNone/>
                      </a:pPr>
                      <a:r>
                        <a:rPr lang="en-CA" sz="2200"/>
                        <a:t>8.1 -</a:t>
                      </a:r>
                      <a:endParaRPr/>
                    </a:p>
                    <a:p>
                      <a:pPr marL="0" marR="0" lvl="0" indent="0" algn="l" rtl="0">
                        <a:spcBef>
                          <a:spcPts val="0"/>
                        </a:spcBef>
                        <a:spcAft>
                          <a:spcPts val="0"/>
                        </a:spcAft>
                        <a:buNone/>
                      </a:pPr>
                      <a:r>
                        <a:rPr lang="en-CA" sz="2200"/>
                        <a:t>8.3</a:t>
                      </a:r>
                      <a:endParaRPr/>
                    </a:p>
                    <a:p>
                      <a:pPr marL="0" marR="0" lvl="0" indent="0" algn="l" rtl="0">
                        <a:spcBef>
                          <a:spcPts val="0"/>
                        </a:spcBef>
                        <a:spcAft>
                          <a:spcPts val="0"/>
                        </a:spcAft>
                        <a:buNone/>
                      </a:pPr>
                      <a:endParaRPr sz="2200"/>
                    </a:p>
                  </a:txBody>
                  <a:tcPr marL="91450" marR="91450" marT="45725" marB="45725"/>
                </a:tc>
                <a:tc>
                  <a:txBody>
                    <a:bodyPr/>
                    <a:lstStyle/>
                    <a:p>
                      <a:pPr marL="0" marR="0" lvl="0" indent="0" algn="l" rtl="0">
                        <a:spcBef>
                          <a:spcPts val="0"/>
                        </a:spcBef>
                        <a:spcAft>
                          <a:spcPts val="0"/>
                        </a:spcAft>
                        <a:buNone/>
                      </a:pPr>
                      <a:r>
                        <a:rPr lang="en-CA" sz="2200">
                          <a:solidFill>
                            <a:srgbClr val="C00000"/>
                          </a:solidFill>
                        </a:rPr>
                        <a:t>*NEW</a:t>
                      </a:r>
                      <a:endParaRPr/>
                    </a:p>
                    <a:p>
                      <a:pPr marL="0" marR="0" lvl="0" indent="0" algn="l" rtl="0">
                        <a:spcBef>
                          <a:spcPts val="0"/>
                        </a:spcBef>
                        <a:spcAft>
                          <a:spcPts val="0"/>
                        </a:spcAft>
                        <a:buNone/>
                      </a:pPr>
                      <a:r>
                        <a:rPr lang="en-CA" sz="2200"/>
                        <a:t>Pay statement</a:t>
                      </a:r>
                      <a:endParaRPr/>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2200"/>
                        <a:buFont typeface="Arial"/>
                        <a:buChar char="•"/>
                      </a:pPr>
                      <a:r>
                        <a:rPr lang="en-CA" sz="2200"/>
                        <a:t>PDAC and membership set rate of $14/pay for dues; UCalgary administers deductions</a:t>
                      </a:r>
                      <a:endParaRPr sz="22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969825">
                <a:tc>
                  <a:txBody>
                    <a:bodyPr/>
                    <a:lstStyle/>
                    <a:p>
                      <a:pPr marL="0" marR="0" lvl="0" indent="0" algn="l" rtl="0">
                        <a:spcBef>
                          <a:spcPts val="0"/>
                        </a:spcBef>
                        <a:spcAft>
                          <a:spcPts val="0"/>
                        </a:spcAft>
                        <a:buNone/>
                      </a:pPr>
                      <a:r>
                        <a:rPr lang="en-CA" sz="2200"/>
                        <a:t>8.4</a:t>
                      </a:r>
                      <a:endParaRPr/>
                    </a:p>
                    <a:p>
                      <a:pPr marL="0" marR="0" lvl="0" indent="0" algn="l" rtl="0">
                        <a:spcBef>
                          <a:spcPts val="0"/>
                        </a:spcBef>
                        <a:spcAft>
                          <a:spcPts val="0"/>
                        </a:spcAft>
                        <a:buNone/>
                      </a:pPr>
                      <a:r>
                        <a:rPr lang="en-CA" sz="2200"/>
                        <a:t>8.5</a:t>
                      </a:r>
                      <a:endParaRPr/>
                    </a:p>
                  </a:txBody>
                  <a:tcPr marL="91450" marR="91450" marT="45725" marB="45725"/>
                </a:tc>
                <a:tc>
                  <a:txBody>
                    <a:bodyPr/>
                    <a:lstStyle/>
                    <a:p>
                      <a:pPr marL="0" marR="0" lvl="0" indent="0" algn="l" rtl="0">
                        <a:spcBef>
                          <a:spcPts val="0"/>
                        </a:spcBef>
                        <a:spcAft>
                          <a:spcPts val="0"/>
                        </a:spcAft>
                        <a:buNone/>
                      </a:pPr>
                      <a:r>
                        <a:rPr lang="en-CA" sz="2200">
                          <a:solidFill>
                            <a:srgbClr val="C00000"/>
                          </a:solidFill>
                        </a:rPr>
                        <a:t>*No Change</a:t>
                      </a:r>
                      <a:endParaRPr/>
                    </a:p>
                    <a:p>
                      <a:pPr marL="0" marR="0" lvl="0" indent="0" algn="l" rtl="0">
                        <a:spcBef>
                          <a:spcPts val="0"/>
                        </a:spcBef>
                        <a:spcAft>
                          <a:spcPts val="0"/>
                        </a:spcAft>
                        <a:buNone/>
                      </a:pPr>
                      <a:r>
                        <a:rPr lang="en-CA" sz="2200"/>
                        <a:t>Extended Health Benefits</a:t>
                      </a:r>
                      <a:endParaRPr/>
                    </a:p>
                  </a:txBody>
                  <a:tcPr marL="91450" marR="91450" marT="45725" marB="45725"/>
                </a:tc>
                <a:tc>
                  <a:txBody>
                    <a:bodyPr/>
                    <a:lstStyle/>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See </a:t>
                      </a:r>
                      <a:r>
                        <a:rPr lang="en-CA" sz="2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website</a:t>
                      </a:r>
                      <a:r>
                        <a:rPr lang="en-CA" sz="2200">
                          <a:solidFill>
                            <a:schemeClr val="dk1"/>
                          </a:solidFill>
                          <a:latin typeface="Calibri"/>
                          <a:ea typeface="Calibri"/>
                          <a:cs typeface="Calibri"/>
                          <a:sym typeface="Calibri"/>
                        </a:rPr>
                        <a:t> for more info</a:t>
                      </a:r>
                      <a:endParaRPr/>
                    </a:p>
                    <a:p>
                      <a:pPr marL="342900" marR="0" lvl="0" indent="-342900" algn="l" rtl="0">
                        <a:spcBef>
                          <a:spcPts val="0"/>
                        </a:spcBef>
                        <a:spcAft>
                          <a:spcPts val="0"/>
                        </a:spcAft>
                        <a:buClr>
                          <a:schemeClr val="dk1"/>
                        </a:buClr>
                        <a:buSzPts val="2200"/>
                        <a:buFont typeface="Arial"/>
                        <a:buChar char="•"/>
                      </a:pPr>
                      <a:r>
                        <a:rPr lang="en-CA" sz="2200"/>
                        <a:t>Paid in full by Supervisor</a:t>
                      </a:r>
                      <a:endParaRPr/>
                    </a:p>
                  </a:txBody>
                  <a:tcPr marL="91450" marR="91450" marT="45725" marB="45725"/>
                </a:tc>
                <a:extLst>
                  <a:ext uri="{0D108BD9-81ED-4DB2-BD59-A6C34878D82A}">
                    <a16:rowId xmlns:a16="http://schemas.microsoft.com/office/drawing/2014/main" val="10002"/>
                  </a:ext>
                </a:extLst>
              </a:tr>
              <a:tr h="1296625">
                <a:tc>
                  <a:txBody>
                    <a:bodyPr/>
                    <a:lstStyle/>
                    <a:p>
                      <a:pPr marL="0" marR="0" lvl="0" indent="0" algn="l" rtl="0">
                        <a:spcBef>
                          <a:spcPts val="0"/>
                        </a:spcBef>
                        <a:spcAft>
                          <a:spcPts val="0"/>
                        </a:spcAft>
                        <a:buNone/>
                      </a:pPr>
                      <a:r>
                        <a:rPr lang="en-CA" sz="2200"/>
                        <a:t>8.7 – </a:t>
                      </a:r>
                      <a:endParaRPr/>
                    </a:p>
                    <a:p>
                      <a:pPr marL="0" marR="0" lvl="0" indent="0" algn="l" rtl="0">
                        <a:spcBef>
                          <a:spcPts val="0"/>
                        </a:spcBef>
                        <a:spcAft>
                          <a:spcPts val="0"/>
                        </a:spcAft>
                        <a:buNone/>
                      </a:pPr>
                      <a:r>
                        <a:rPr lang="en-CA" sz="2200"/>
                        <a:t>8.12</a:t>
                      </a:r>
                      <a:endParaRPr/>
                    </a:p>
                  </a:txBody>
                  <a:tcPr marL="91450" marR="91450" marT="45725" marB="45725"/>
                </a:tc>
                <a:tc>
                  <a:txBody>
                    <a:bodyPr/>
                    <a:lstStyle/>
                    <a:p>
                      <a:pPr marL="0" marR="0" lvl="0" indent="0" algn="l" rtl="0">
                        <a:spcBef>
                          <a:spcPts val="0"/>
                        </a:spcBef>
                        <a:spcAft>
                          <a:spcPts val="0"/>
                        </a:spcAft>
                        <a:buNone/>
                      </a:pPr>
                      <a:r>
                        <a:rPr lang="en-CA" sz="2200">
                          <a:solidFill>
                            <a:srgbClr val="C00000"/>
                          </a:solidFill>
                        </a:rPr>
                        <a:t>*NEW</a:t>
                      </a:r>
                      <a:endParaRPr/>
                    </a:p>
                    <a:p>
                      <a:pPr marL="0" marR="0" lvl="0" indent="0" algn="l" rtl="0">
                        <a:spcBef>
                          <a:spcPts val="0"/>
                        </a:spcBef>
                        <a:spcAft>
                          <a:spcPts val="0"/>
                        </a:spcAft>
                        <a:buNone/>
                      </a:pPr>
                      <a:r>
                        <a:rPr lang="en-CA" sz="2200"/>
                        <a:t>Tuition Support</a:t>
                      </a:r>
                      <a:endParaRPr/>
                    </a:p>
                  </a:txBody>
                  <a:tcPr marL="91450" marR="91450" marT="45725" marB="45725"/>
                </a:tc>
                <a:tc>
                  <a:txBody>
                    <a:bodyPr/>
                    <a:lstStyle/>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Cont Ed and Academic Courses</a:t>
                      </a:r>
                      <a:endParaRPr/>
                    </a:p>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Eligible after six months of full-time employment after January 1, 2021</a:t>
                      </a:r>
                      <a:endParaRPr/>
                    </a:p>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See </a:t>
                      </a:r>
                      <a:r>
                        <a:rPr lang="en-CA" sz="2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website</a:t>
                      </a:r>
                      <a:r>
                        <a:rPr lang="en-CA" sz="2200">
                          <a:solidFill>
                            <a:schemeClr val="dk1"/>
                          </a:solidFill>
                          <a:latin typeface="Calibri"/>
                          <a:ea typeface="Calibri"/>
                          <a:cs typeface="Calibri"/>
                          <a:sym typeface="Calibri"/>
                        </a:rPr>
                        <a:t> for more details</a:t>
                      </a:r>
                      <a:endParaRPr/>
                    </a:p>
                  </a:txBody>
                  <a:tcPr marL="91450" marR="91450" marT="45725" marB="45725"/>
                </a:tc>
                <a:extLst>
                  <a:ext uri="{0D108BD9-81ED-4DB2-BD59-A6C34878D82A}">
                    <a16:rowId xmlns:a16="http://schemas.microsoft.com/office/drawing/2014/main" val="10003"/>
                  </a:ext>
                </a:extLst>
              </a:tr>
              <a:tr h="1296625">
                <a:tc>
                  <a:txBody>
                    <a:bodyPr/>
                    <a:lstStyle/>
                    <a:p>
                      <a:pPr marL="0" marR="0" lvl="0" indent="0" algn="l" rtl="0">
                        <a:spcBef>
                          <a:spcPts val="0"/>
                        </a:spcBef>
                        <a:spcAft>
                          <a:spcPts val="0"/>
                        </a:spcAft>
                        <a:buNone/>
                      </a:pPr>
                      <a:r>
                        <a:rPr lang="en-CA" sz="2200"/>
                        <a:t>10</a:t>
                      </a:r>
                      <a:endParaRPr/>
                    </a:p>
                  </a:txBody>
                  <a:tcPr marL="91450" marR="91450" marT="45725" marB="45725"/>
                </a:tc>
                <a:tc>
                  <a:txBody>
                    <a:bodyPr/>
                    <a:lstStyle/>
                    <a:p>
                      <a:pPr marL="0" marR="0" lvl="0" indent="0" algn="l" rtl="0">
                        <a:spcBef>
                          <a:spcPts val="0"/>
                        </a:spcBef>
                        <a:spcAft>
                          <a:spcPts val="0"/>
                        </a:spcAft>
                        <a:buNone/>
                      </a:pPr>
                      <a:r>
                        <a:rPr lang="en-CA" sz="2200">
                          <a:solidFill>
                            <a:srgbClr val="C00000"/>
                          </a:solidFill>
                        </a:rPr>
                        <a:t>*NEW</a:t>
                      </a:r>
                      <a:endParaRPr sz="2200"/>
                    </a:p>
                    <a:p>
                      <a:pPr marL="0" marR="0" lvl="0" indent="0" algn="l" rtl="0">
                        <a:spcBef>
                          <a:spcPts val="0"/>
                        </a:spcBef>
                        <a:spcAft>
                          <a:spcPts val="0"/>
                        </a:spcAft>
                        <a:buNone/>
                      </a:pPr>
                      <a:r>
                        <a:rPr lang="en-CA" sz="2200"/>
                        <a:t>Paid Personal Leave Days (PLD’s)</a:t>
                      </a:r>
                      <a:endParaRPr/>
                    </a:p>
                  </a:txBody>
                  <a:tcPr marL="91450" marR="91450" marT="45725" marB="45725"/>
                </a:tc>
                <a:tc>
                  <a:txBody>
                    <a:bodyPr/>
                    <a:lstStyle/>
                    <a:p>
                      <a:pPr marL="0" marR="0" lvl="0" indent="0" algn="l" rtl="0">
                        <a:spcBef>
                          <a:spcPts val="0"/>
                        </a:spcBef>
                        <a:spcAft>
                          <a:spcPts val="0"/>
                        </a:spcAft>
                        <a:buClr>
                          <a:schemeClr val="dk1"/>
                        </a:buClr>
                        <a:buSzPts val="2200"/>
                        <a:buFont typeface="Arial"/>
                        <a:buNone/>
                      </a:pPr>
                      <a:r>
                        <a:rPr lang="en-CA" sz="2200">
                          <a:solidFill>
                            <a:schemeClr val="dk1"/>
                          </a:solidFill>
                          <a:latin typeface="Calibri"/>
                          <a:ea typeface="Calibri"/>
                          <a:cs typeface="Calibri"/>
                          <a:sym typeface="Calibri"/>
                        </a:rPr>
                        <a:t>Minimum PLD’s are: </a:t>
                      </a:r>
                      <a:endParaRPr/>
                    </a:p>
                    <a:p>
                      <a:pPr marL="0" marR="0" lvl="0" indent="0" algn="l" rtl="0">
                        <a:spcBef>
                          <a:spcPts val="0"/>
                        </a:spcBef>
                        <a:spcAft>
                          <a:spcPts val="0"/>
                        </a:spcAft>
                        <a:buClr>
                          <a:schemeClr val="dk1"/>
                        </a:buClr>
                        <a:buSzPts val="2200"/>
                        <a:buFont typeface="Arial"/>
                        <a:buNone/>
                      </a:pPr>
                      <a:r>
                        <a:rPr lang="en-CA" sz="2200">
                          <a:solidFill>
                            <a:schemeClr val="dk1"/>
                          </a:solidFill>
                          <a:latin typeface="Calibri"/>
                          <a:ea typeface="Calibri"/>
                          <a:cs typeface="Calibri"/>
                          <a:sym typeface="Calibri"/>
                        </a:rPr>
                        <a:t>15 PLD’s (first and second year in appt)</a:t>
                      </a:r>
                      <a:endParaRPr/>
                    </a:p>
                    <a:p>
                      <a:pPr marL="0" marR="0" lvl="0" indent="0" algn="l" rtl="0">
                        <a:spcBef>
                          <a:spcPts val="0"/>
                        </a:spcBef>
                        <a:spcAft>
                          <a:spcPts val="0"/>
                        </a:spcAft>
                        <a:buClr>
                          <a:schemeClr val="dk1"/>
                        </a:buClr>
                        <a:buSzPts val="2200"/>
                        <a:buFont typeface="Arial"/>
                        <a:buNone/>
                      </a:pPr>
                      <a:r>
                        <a:rPr lang="en-CA" sz="2200">
                          <a:solidFill>
                            <a:schemeClr val="dk1"/>
                          </a:solidFill>
                          <a:latin typeface="Calibri"/>
                          <a:ea typeface="Calibri"/>
                          <a:cs typeface="Calibri"/>
                          <a:sym typeface="Calibri"/>
                        </a:rPr>
                        <a:t>20 PLD’s (three plus years)</a:t>
                      </a:r>
                      <a:endParaRPr/>
                    </a:p>
                    <a:p>
                      <a:pPr marL="0" marR="0" lvl="0" indent="0" algn="l" rtl="0">
                        <a:spcBef>
                          <a:spcPts val="0"/>
                        </a:spcBef>
                        <a:spcAft>
                          <a:spcPts val="0"/>
                        </a:spcAft>
                        <a:buClr>
                          <a:schemeClr val="dk1"/>
                        </a:buClr>
                        <a:buSzPts val="1400"/>
                        <a:buFont typeface="Arial"/>
                        <a:buNone/>
                      </a:pPr>
                      <a:r>
                        <a:rPr lang="en-CA" sz="1400">
                          <a:solidFill>
                            <a:schemeClr val="dk1"/>
                          </a:solidFill>
                          <a:latin typeface="Calibri"/>
                          <a:ea typeface="Calibri"/>
                          <a:cs typeface="Calibri"/>
                          <a:sym typeface="Calibri"/>
                        </a:rPr>
                        <a:t>*Previous associate postdoc appts included in service calculation</a:t>
                      </a:r>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title"/>
          </p:nvPr>
        </p:nvSpPr>
        <p:spPr>
          <a:xfrm>
            <a:off x="283464" y="156502"/>
            <a:ext cx="7178622" cy="988542"/>
          </a:xfrm>
          <a:prstGeom prst="rect">
            <a:avLst/>
          </a:prstGeom>
          <a:noFill/>
          <a:ln>
            <a:noFill/>
          </a:ln>
        </p:spPr>
        <p:txBody>
          <a:bodyPr spcFirstLastPara="1" wrap="square" lIns="91425" tIns="45700" rIns="91425" bIns="45700" anchor="ctr" anchorCtr="0">
            <a:normAutofit/>
          </a:bodyPr>
          <a:lstStyle/>
          <a:p>
            <a:pPr marL="0" lvl="0" indent="0" algn="l" rtl="0">
              <a:lnSpc>
                <a:spcPct val="106250"/>
              </a:lnSpc>
              <a:spcBef>
                <a:spcPts val="0"/>
              </a:spcBef>
              <a:spcAft>
                <a:spcPts val="0"/>
              </a:spcAft>
              <a:buClr>
                <a:schemeClr val="accent1"/>
              </a:buClr>
              <a:buSzPts val="3200"/>
              <a:buFont typeface="Calibri"/>
              <a:buNone/>
            </a:pPr>
            <a:r>
              <a:rPr lang="en-CA"/>
              <a:t>Leaves and Sick Leave (Review)</a:t>
            </a:r>
            <a:endParaRPr/>
          </a:p>
        </p:txBody>
      </p:sp>
      <p:graphicFrame>
        <p:nvGraphicFramePr>
          <p:cNvPr id="179" name="Google Shape;179;p8"/>
          <p:cNvGraphicFramePr/>
          <p:nvPr/>
        </p:nvGraphicFramePr>
        <p:xfrm>
          <a:off x="283464" y="1006317"/>
          <a:ext cx="8549025" cy="5515015"/>
        </p:xfrm>
        <a:graphic>
          <a:graphicData uri="http://schemas.openxmlformats.org/drawingml/2006/table">
            <a:tbl>
              <a:tblPr firstRow="1" bandRow="1">
                <a:noFill/>
                <a:tableStyleId>{70F18207-4D97-4938-8E26-573964BFE66D}</a:tableStyleId>
              </a:tblPr>
              <a:tblGrid>
                <a:gridCol w="1039300">
                  <a:extLst>
                    <a:ext uri="{9D8B030D-6E8A-4147-A177-3AD203B41FA5}">
                      <a16:colId xmlns:a16="http://schemas.microsoft.com/office/drawing/2014/main" val="20000"/>
                    </a:ext>
                  </a:extLst>
                </a:gridCol>
                <a:gridCol w="1591875">
                  <a:extLst>
                    <a:ext uri="{9D8B030D-6E8A-4147-A177-3AD203B41FA5}">
                      <a16:colId xmlns:a16="http://schemas.microsoft.com/office/drawing/2014/main" val="20001"/>
                    </a:ext>
                  </a:extLst>
                </a:gridCol>
                <a:gridCol w="5917850">
                  <a:extLst>
                    <a:ext uri="{9D8B030D-6E8A-4147-A177-3AD203B41FA5}">
                      <a16:colId xmlns:a16="http://schemas.microsoft.com/office/drawing/2014/main" val="20002"/>
                    </a:ext>
                  </a:extLst>
                </a:gridCol>
              </a:tblGrid>
              <a:tr h="540025">
                <a:tc>
                  <a:txBody>
                    <a:bodyPr/>
                    <a:lstStyle/>
                    <a:p>
                      <a:pPr marL="0" marR="0" lvl="0" indent="0" algn="l" rtl="0">
                        <a:spcBef>
                          <a:spcPts val="0"/>
                        </a:spcBef>
                        <a:spcAft>
                          <a:spcPts val="0"/>
                        </a:spcAft>
                        <a:buNone/>
                      </a:pPr>
                      <a:r>
                        <a:rPr lang="en-CA" sz="2200"/>
                        <a:t>Article</a:t>
                      </a:r>
                      <a:endParaRPr/>
                    </a:p>
                  </a:txBody>
                  <a:tcPr marL="91450" marR="91450" marT="45725" marB="45725"/>
                </a:tc>
                <a:tc>
                  <a:txBody>
                    <a:bodyPr/>
                    <a:lstStyle/>
                    <a:p>
                      <a:pPr marL="0" marR="0" lvl="0" indent="0" algn="l" rtl="0">
                        <a:spcBef>
                          <a:spcPts val="0"/>
                        </a:spcBef>
                        <a:spcAft>
                          <a:spcPts val="0"/>
                        </a:spcAft>
                        <a:buNone/>
                      </a:pPr>
                      <a:r>
                        <a:rPr lang="en-CA" sz="2200"/>
                        <a:t>Topic</a:t>
                      </a:r>
                      <a:endParaRPr/>
                    </a:p>
                  </a:txBody>
                  <a:tcPr marL="91450" marR="91450" marT="45725" marB="45725"/>
                </a:tc>
                <a:tc>
                  <a:txBody>
                    <a:bodyPr/>
                    <a:lstStyle/>
                    <a:p>
                      <a:pPr marL="0" marR="0" lvl="0" indent="0" algn="l" rtl="0">
                        <a:spcBef>
                          <a:spcPts val="0"/>
                        </a:spcBef>
                        <a:spcAft>
                          <a:spcPts val="0"/>
                        </a:spcAft>
                        <a:buNone/>
                      </a:pPr>
                      <a:r>
                        <a:rPr lang="en-CA" sz="2200"/>
                        <a:t>Highlights</a:t>
                      </a:r>
                      <a:endParaRPr/>
                    </a:p>
                  </a:txBody>
                  <a:tcPr marL="91450" marR="91450" marT="45725" marB="45725"/>
                </a:tc>
                <a:extLst>
                  <a:ext uri="{0D108BD9-81ED-4DB2-BD59-A6C34878D82A}">
                    <a16:rowId xmlns:a16="http://schemas.microsoft.com/office/drawing/2014/main" val="10000"/>
                  </a:ext>
                </a:extLst>
              </a:tr>
              <a:tr h="1294650">
                <a:tc>
                  <a:txBody>
                    <a:bodyPr/>
                    <a:lstStyle/>
                    <a:p>
                      <a:pPr marL="0" marR="0" lvl="0" indent="0" algn="l" rtl="0">
                        <a:spcBef>
                          <a:spcPts val="0"/>
                        </a:spcBef>
                        <a:spcAft>
                          <a:spcPts val="0"/>
                        </a:spcAft>
                        <a:buNone/>
                      </a:pPr>
                      <a:r>
                        <a:rPr lang="en-CA" sz="2200"/>
                        <a:t>10.4 - 10.6</a:t>
                      </a:r>
                      <a:endParaRPr/>
                    </a:p>
                  </a:txBody>
                  <a:tcPr marL="91450" marR="91450" marT="45725" marB="45725"/>
                </a:tc>
                <a:tc>
                  <a:txBody>
                    <a:bodyPr/>
                    <a:lstStyle/>
                    <a:p>
                      <a:pPr marL="0" marR="0" lvl="0" indent="0" algn="l" rtl="0">
                        <a:spcBef>
                          <a:spcPts val="0"/>
                        </a:spcBef>
                        <a:spcAft>
                          <a:spcPts val="0"/>
                        </a:spcAft>
                        <a:buNone/>
                      </a:pPr>
                      <a:r>
                        <a:rPr lang="en-CA" sz="2200">
                          <a:solidFill>
                            <a:srgbClr val="C00000"/>
                          </a:solidFill>
                        </a:rPr>
                        <a:t>*NEW</a:t>
                      </a:r>
                      <a:endParaRPr sz="2200"/>
                    </a:p>
                    <a:p>
                      <a:pPr marL="0" marR="0" lvl="0" indent="0" algn="l" rtl="0">
                        <a:spcBef>
                          <a:spcPts val="0"/>
                        </a:spcBef>
                        <a:spcAft>
                          <a:spcPts val="0"/>
                        </a:spcAft>
                        <a:buNone/>
                      </a:pPr>
                      <a:r>
                        <a:rPr lang="en-CA" sz="2200"/>
                        <a:t>Casual Illness</a:t>
                      </a:r>
                      <a:endParaRPr/>
                    </a:p>
                  </a:txBody>
                  <a:tcPr marL="91450" marR="91450" marT="45725" marB="45725"/>
                </a:tc>
                <a:tc>
                  <a:txBody>
                    <a:bodyPr/>
                    <a:lstStyle/>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Periods of 5 days of illness or less</a:t>
                      </a:r>
                      <a:endParaRPr/>
                    </a:p>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Handled between PI and postdoc, no requirement for medical documentation</a:t>
                      </a:r>
                      <a:endParaRPr/>
                    </a:p>
                  </a:txBody>
                  <a:tcPr marL="91450" marR="91450" marT="45725" marB="45725"/>
                </a:tc>
                <a:extLst>
                  <a:ext uri="{0D108BD9-81ED-4DB2-BD59-A6C34878D82A}">
                    <a16:rowId xmlns:a16="http://schemas.microsoft.com/office/drawing/2014/main" val="10001"/>
                  </a:ext>
                </a:extLst>
              </a:tr>
              <a:tr h="1959600">
                <a:tc>
                  <a:txBody>
                    <a:bodyPr/>
                    <a:lstStyle/>
                    <a:p>
                      <a:pPr marL="0" marR="0" lvl="0" indent="0" algn="l" rtl="0">
                        <a:spcBef>
                          <a:spcPts val="0"/>
                        </a:spcBef>
                        <a:spcAft>
                          <a:spcPts val="0"/>
                        </a:spcAft>
                        <a:buNone/>
                      </a:pPr>
                      <a:r>
                        <a:rPr lang="en-CA" sz="2200"/>
                        <a:t>10.7 – 10.11</a:t>
                      </a:r>
                      <a:endParaRPr/>
                    </a:p>
                  </a:txBody>
                  <a:tcPr marL="91450" marR="91450" marT="45725" marB="45725"/>
                </a:tc>
                <a:tc>
                  <a:txBody>
                    <a:bodyPr/>
                    <a:lstStyle/>
                    <a:p>
                      <a:pPr marL="0" marR="0" lvl="0" indent="0" algn="l" rtl="0">
                        <a:spcBef>
                          <a:spcPts val="0"/>
                        </a:spcBef>
                        <a:spcAft>
                          <a:spcPts val="0"/>
                        </a:spcAft>
                        <a:buNone/>
                      </a:pPr>
                      <a:r>
                        <a:rPr lang="en-CA" sz="2200"/>
                        <a:t>General Illness</a:t>
                      </a:r>
                      <a:endParaRPr/>
                    </a:p>
                  </a:txBody>
                  <a:tcPr marL="91450" marR="91450" marT="45725" marB="45725"/>
                </a:tc>
                <a:tc>
                  <a:txBody>
                    <a:bodyPr/>
                    <a:lstStyle/>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Starts on 6</a:t>
                      </a:r>
                      <a:r>
                        <a:rPr lang="en-CA" sz="2200" baseline="30000">
                          <a:solidFill>
                            <a:schemeClr val="dk1"/>
                          </a:solidFill>
                          <a:latin typeface="Calibri"/>
                          <a:ea typeface="Calibri"/>
                          <a:cs typeface="Calibri"/>
                          <a:sym typeface="Calibri"/>
                        </a:rPr>
                        <a:t>th</a:t>
                      </a:r>
                      <a:r>
                        <a:rPr lang="en-CA" sz="2200">
                          <a:solidFill>
                            <a:schemeClr val="dk1"/>
                          </a:solidFill>
                          <a:latin typeface="Calibri"/>
                          <a:ea typeface="Calibri"/>
                          <a:cs typeface="Calibri"/>
                          <a:sym typeface="Calibri"/>
                        </a:rPr>
                        <a:t> day absent due to illness</a:t>
                      </a:r>
                      <a:endParaRPr/>
                    </a:p>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Postdoc must advise PI, postdoc office and staff wellness</a:t>
                      </a:r>
                      <a:endParaRPr/>
                    </a:p>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Postdoc Associate fills out </a:t>
                      </a:r>
                      <a:r>
                        <a:rPr lang="en-CA" sz="2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time-off request form</a:t>
                      </a:r>
                      <a:r>
                        <a:rPr lang="en-CA" sz="2200">
                          <a:solidFill>
                            <a:schemeClr val="dk1"/>
                          </a:solidFill>
                          <a:latin typeface="Calibri"/>
                          <a:ea typeface="Calibri"/>
                          <a:cs typeface="Calibri"/>
                          <a:sym typeface="Calibri"/>
                        </a:rPr>
                        <a:t> and works with the postdoc office</a:t>
                      </a:r>
                      <a:endParaRPr/>
                    </a:p>
                  </a:txBody>
                  <a:tcPr marL="91450" marR="91450" marT="45725" marB="45725"/>
                </a:tc>
                <a:extLst>
                  <a:ext uri="{0D108BD9-81ED-4DB2-BD59-A6C34878D82A}">
                    <a16:rowId xmlns:a16="http://schemas.microsoft.com/office/drawing/2014/main" val="10002"/>
                  </a:ext>
                </a:extLst>
              </a:tr>
              <a:tr h="623450">
                <a:tc>
                  <a:txBody>
                    <a:bodyPr/>
                    <a:lstStyle/>
                    <a:p>
                      <a:pPr marL="0" marR="0" lvl="0" indent="0" algn="l" rtl="0">
                        <a:spcBef>
                          <a:spcPts val="0"/>
                        </a:spcBef>
                        <a:spcAft>
                          <a:spcPts val="0"/>
                        </a:spcAft>
                        <a:buNone/>
                      </a:pPr>
                      <a:endParaRPr sz="220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CA" sz="2200">
                          <a:solidFill>
                            <a:schemeClr val="dk1"/>
                          </a:solidFill>
                          <a:latin typeface="Calibri"/>
                          <a:ea typeface="Calibri"/>
                          <a:cs typeface="Calibri"/>
                          <a:sym typeface="Calibri"/>
                        </a:rPr>
                        <a:t>Forms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200"/>
                        <a:buFont typeface="Arial"/>
                        <a:buNone/>
                      </a:pPr>
                      <a:r>
                        <a:rPr lang="en-CA" sz="2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https://research.ucalgary.ca/postdocs/resources</a:t>
                      </a:r>
                      <a:endParaRPr sz="22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795600">
                <a:tc>
                  <a:txBody>
                    <a:bodyPr/>
                    <a:lstStyle/>
                    <a:p>
                      <a:pPr marL="0" marR="0" lvl="0" indent="0" algn="l" rtl="0">
                        <a:spcBef>
                          <a:spcPts val="0"/>
                        </a:spcBef>
                        <a:spcAft>
                          <a:spcPts val="0"/>
                        </a:spcAft>
                        <a:buNone/>
                      </a:pPr>
                      <a:r>
                        <a:rPr lang="en-CA" sz="2200">
                          <a:solidFill>
                            <a:schemeClr val="dk1"/>
                          </a:solidFill>
                          <a:latin typeface="Calibri"/>
                          <a:ea typeface="Calibri"/>
                          <a:cs typeface="Calibri"/>
                          <a:sym typeface="Calibri"/>
                        </a:rPr>
                        <a:t>10</a:t>
                      </a:r>
                      <a:endParaRPr/>
                    </a:p>
                  </a:txBody>
                  <a:tcPr marL="91450" marR="91450" marT="45725" marB="45725"/>
                </a:tc>
                <a:tc>
                  <a:txBody>
                    <a:bodyPr/>
                    <a:lstStyle/>
                    <a:p>
                      <a:pPr marL="0" marR="0" lvl="0" indent="0" algn="l" rtl="0">
                        <a:spcBef>
                          <a:spcPts val="0"/>
                        </a:spcBef>
                        <a:spcAft>
                          <a:spcPts val="0"/>
                        </a:spcAft>
                        <a:buNone/>
                      </a:pPr>
                      <a:r>
                        <a:rPr lang="en-CA" sz="2200">
                          <a:solidFill>
                            <a:schemeClr val="dk1"/>
                          </a:solidFill>
                          <a:latin typeface="Calibri"/>
                          <a:ea typeface="Calibri"/>
                          <a:cs typeface="Calibri"/>
                          <a:sym typeface="Calibri"/>
                        </a:rPr>
                        <a:t>General Leave</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200"/>
                        <a:buFont typeface="Arial"/>
                        <a:buNone/>
                      </a:pPr>
                      <a:r>
                        <a:rPr lang="en-CA" sz="2200">
                          <a:solidFill>
                            <a:schemeClr val="dk1"/>
                          </a:solidFill>
                          <a:latin typeface="Calibri"/>
                          <a:ea typeface="Calibri"/>
                          <a:cs typeface="Calibri"/>
                          <a:sym typeface="Calibri"/>
                        </a:rPr>
                        <a:t>*Note 10.14 if an employee is absent from work without authorization for three consecutive days, they are deemed to have resigned</a:t>
                      </a:r>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9"/>
          <p:cNvSpPr txBox="1">
            <a:spLocks noGrp="1"/>
          </p:cNvSpPr>
          <p:nvPr>
            <p:ph type="title"/>
          </p:nvPr>
        </p:nvSpPr>
        <p:spPr>
          <a:xfrm>
            <a:off x="387693" y="284199"/>
            <a:ext cx="7347637" cy="988542"/>
          </a:xfrm>
          <a:prstGeom prst="rect">
            <a:avLst/>
          </a:prstGeom>
          <a:noFill/>
          <a:ln>
            <a:noFill/>
          </a:ln>
        </p:spPr>
        <p:txBody>
          <a:bodyPr spcFirstLastPara="1" wrap="square" lIns="91425" tIns="45700" rIns="91425" bIns="45700" anchor="ctr" anchorCtr="0">
            <a:normAutofit/>
          </a:bodyPr>
          <a:lstStyle/>
          <a:p>
            <a:pPr marL="0" lvl="0" indent="0" algn="l" rtl="0">
              <a:lnSpc>
                <a:spcPct val="106250"/>
              </a:lnSpc>
              <a:spcBef>
                <a:spcPts val="0"/>
              </a:spcBef>
              <a:spcAft>
                <a:spcPts val="0"/>
              </a:spcAft>
              <a:buClr>
                <a:schemeClr val="accent1"/>
              </a:buClr>
              <a:buSzPts val="3200"/>
              <a:buFont typeface="Calibri"/>
              <a:buNone/>
            </a:pPr>
            <a:r>
              <a:rPr lang="en-CA"/>
              <a:t>Maternity and Parental Leave (New Form)</a:t>
            </a:r>
            <a:endParaRPr/>
          </a:p>
        </p:txBody>
      </p:sp>
      <p:sp>
        <p:nvSpPr>
          <p:cNvPr id="186" name="Google Shape;186;p9"/>
          <p:cNvSpPr txBox="1">
            <a:spLocks noGrp="1"/>
          </p:cNvSpPr>
          <p:nvPr>
            <p:ph type="sldNum" idx="12"/>
          </p:nvPr>
        </p:nvSpPr>
        <p:spPr>
          <a:xfrm>
            <a:off x="6868814" y="6449026"/>
            <a:ext cx="2057400" cy="24833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CA"/>
              <a:t>9</a:t>
            </a:fld>
            <a:endParaRPr/>
          </a:p>
        </p:txBody>
      </p:sp>
      <p:graphicFrame>
        <p:nvGraphicFramePr>
          <p:cNvPr id="187" name="Google Shape;187;p9"/>
          <p:cNvGraphicFramePr/>
          <p:nvPr/>
        </p:nvGraphicFramePr>
        <p:xfrm>
          <a:off x="0" y="1158312"/>
          <a:ext cx="9133625" cy="5475390"/>
        </p:xfrm>
        <a:graphic>
          <a:graphicData uri="http://schemas.openxmlformats.org/drawingml/2006/table">
            <a:tbl>
              <a:tblPr firstRow="1" bandRow="1">
                <a:noFill/>
                <a:tableStyleId>{70F18207-4D97-4938-8E26-573964BFE66D}</a:tableStyleId>
              </a:tblPr>
              <a:tblGrid>
                <a:gridCol w="1087025">
                  <a:extLst>
                    <a:ext uri="{9D8B030D-6E8A-4147-A177-3AD203B41FA5}">
                      <a16:colId xmlns:a16="http://schemas.microsoft.com/office/drawing/2014/main" val="20000"/>
                    </a:ext>
                  </a:extLst>
                </a:gridCol>
                <a:gridCol w="2118825">
                  <a:extLst>
                    <a:ext uri="{9D8B030D-6E8A-4147-A177-3AD203B41FA5}">
                      <a16:colId xmlns:a16="http://schemas.microsoft.com/office/drawing/2014/main" val="20001"/>
                    </a:ext>
                  </a:extLst>
                </a:gridCol>
                <a:gridCol w="5927775">
                  <a:extLst>
                    <a:ext uri="{9D8B030D-6E8A-4147-A177-3AD203B41FA5}">
                      <a16:colId xmlns:a16="http://schemas.microsoft.com/office/drawing/2014/main" val="20002"/>
                    </a:ext>
                  </a:extLst>
                </a:gridCol>
              </a:tblGrid>
              <a:tr h="463950">
                <a:tc>
                  <a:txBody>
                    <a:bodyPr/>
                    <a:lstStyle/>
                    <a:p>
                      <a:pPr marL="0" marR="0" lvl="0" indent="0" algn="l" rtl="0">
                        <a:spcBef>
                          <a:spcPts val="0"/>
                        </a:spcBef>
                        <a:spcAft>
                          <a:spcPts val="0"/>
                        </a:spcAft>
                        <a:buNone/>
                      </a:pPr>
                      <a:r>
                        <a:rPr lang="en-CA" sz="2200"/>
                        <a:t>Article</a:t>
                      </a:r>
                      <a:endParaRPr/>
                    </a:p>
                  </a:txBody>
                  <a:tcPr marL="91450" marR="91450" marT="45725" marB="45725"/>
                </a:tc>
                <a:tc>
                  <a:txBody>
                    <a:bodyPr/>
                    <a:lstStyle/>
                    <a:p>
                      <a:pPr marL="0" marR="0" lvl="0" indent="0" algn="l" rtl="0">
                        <a:spcBef>
                          <a:spcPts val="0"/>
                        </a:spcBef>
                        <a:spcAft>
                          <a:spcPts val="0"/>
                        </a:spcAft>
                        <a:buNone/>
                      </a:pPr>
                      <a:r>
                        <a:rPr lang="en-CA" sz="2200"/>
                        <a:t>Topic</a:t>
                      </a:r>
                      <a:endParaRPr/>
                    </a:p>
                  </a:txBody>
                  <a:tcPr marL="91450" marR="91450" marT="45725" marB="45725"/>
                </a:tc>
                <a:tc>
                  <a:txBody>
                    <a:bodyPr/>
                    <a:lstStyle/>
                    <a:p>
                      <a:pPr marL="0" marR="0" lvl="0" indent="0" algn="l" rtl="0">
                        <a:spcBef>
                          <a:spcPts val="0"/>
                        </a:spcBef>
                        <a:spcAft>
                          <a:spcPts val="0"/>
                        </a:spcAft>
                        <a:buNone/>
                      </a:pPr>
                      <a:r>
                        <a:rPr lang="en-CA" sz="2200"/>
                        <a:t>Highlights</a:t>
                      </a:r>
                      <a:endParaRPr/>
                    </a:p>
                  </a:txBody>
                  <a:tcPr marL="91450" marR="91450" marT="45725" marB="45725"/>
                </a:tc>
                <a:extLst>
                  <a:ext uri="{0D108BD9-81ED-4DB2-BD59-A6C34878D82A}">
                    <a16:rowId xmlns:a16="http://schemas.microsoft.com/office/drawing/2014/main" val="10000"/>
                  </a:ext>
                </a:extLst>
              </a:tr>
              <a:tr h="1364925">
                <a:tc>
                  <a:txBody>
                    <a:bodyPr/>
                    <a:lstStyle/>
                    <a:p>
                      <a:pPr marL="0" marR="0" lvl="0" indent="0" algn="l" rtl="0">
                        <a:spcBef>
                          <a:spcPts val="0"/>
                        </a:spcBef>
                        <a:spcAft>
                          <a:spcPts val="0"/>
                        </a:spcAft>
                        <a:buNone/>
                      </a:pPr>
                      <a:r>
                        <a:rPr lang="en-CA" sz="2200"/>
                        <a:t>10.15 – 10.31</a:t>
                      </a:r>
                      <a:endParaRPr/>
                    </a:p>
                  </a:txBody>
                  <a:tcPr marL="91450" marR="91450" marT="45725" marB="45725"/>
                </a:tc>
                <a:tc>
                  <a:txBody>
                    <a:bodyPr/>
                    <a:lstStyle/>
                    <a:p>
                      <a:pPr marL="0" marR="0" lvl="0" indent="0" algn="l" rtl="0">
                        <a:spcBef>
                          <a:spcPts val="0"/>
                        </a:spcBef>
                        <a:spcAft>
                          <a:spcPts val="0"/>
                        </a:spcAft>
                        <a:buNone/>
                      </a:pPr>
                      <a:r>
                        <a:rPr lang="en-CA" sz="2200"/>
                        <a:t>Maternity and Parental Leave  </a:t>
                      </a:r>
                      <a:endParaRPr/>
                    </a:p>
                    <a:p>
                      <a:pPr marL="0" marR="0" lvl="0" indent="0" algn="l" rtl="0">
                        <a:spcBef>
                          <a:spcPts val="0"/>
                        </a:spcBef>
                        <a:spcAft>
                          <a:spcPts val="0"/>
                        </a:spcAft>
                        <a:buNone/>
                      </a:pPr>
                      <a:r>
                        <a:rPr lang="en-CA" sz="1600"/>
                        <a:t>(administered by postdoc office)</a:t>
                      </a:r>
                      <a:endParaRPr/>
                    </a:p>
                  </a:txBody>
                  <a:tcPr marL="91450" marR="91450" marT="45725" marB="45725"/>
                </a:tc>
                <a:tc>
                  <a:txBody>
                    <a:bodyPr/>
                    <a:lstStyle/>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Can apply for EI through Service Canada</a:t>
                      </a:r>
                      <a:endParaRPr/>
                    </a:p>
                    <a:p>
                      <a:pPr marL="342900" marR="0" lvl="0" indent="-342900" algn="l" rtl="0">
                        <a:spcBef>
                          <a:spcPts val="0"/>
                        </a:spcBef>
                        <a:spcAft>
                          <a:spcPts val="0"/>
                        </a:spcAft>
                        <a:buClr>
                          <a:schemeClr val="dk1"/>
                        </a:buClr>
                        <a:buSzPts val="2200"/>
                        <a:buFont typeface="Arial"/>
                        <a:buChar char="•"/>
                      </a:pPr>
                      <a:r>
                        <a:rPr lang="en-CA" sz="2200"/>
                        <a:t>Employee has option of continuing benefits by paying premiums</a:t>
                      </a:r>
                      <a:endParaRPr/>
                    </a:p>
                    <a:p>
                      <a:pPr marL="342900" marR="0" lvl="0" indent="-342900" algn="l" rtl="0">
                        <a:spcBef>
                          <a:spcPts val="0"/>
                        </a:spcBef>
                        <a:spcAft>
                          <a:spcPts val="0"/>
                        </a:spcAft>
                        <a:buClr>
                          <a:schemeClr val="dk1"/>
                        </a:buClr>
                        <a:buSzPts val="2200"/>
                        <a:buFont typeface="Arial"/>
                        <a:buChar char="•"/>
                      </a:pPr>
                      <a:r>
                        <a:rPr lang="en-CA" sz="2200"/>
                        <a:t>Entitled to 18 weeks mat leave </a:t>
                      </a:r>
                      <a:endParaRPr/>
                    </a:p>
                    <a:p>
                      <a:pPr marL="342900" marR="0" lvl="0" indent="-342900" algn="l" rtl="0">
                        <a:spcBef>
                          <a:spcPts val="0"/>
                        </a:spcBef>
                        <a:spcAft>
                          <a:spcPts val="0"/>
                        </a:spcAft>
                        <a:buClr>
                          <a:schemeClr val="dk1"/>
                        </a:buClr>
                        <a:buSzPts val="2200"/>
                        <a:buFont typeface="Arial"/>
                        <a:buChar char="•"/>
                      </a:pPr>
                      <a:r>
                        <a:rPr lang="en-CA" sz="2200"/>
                        <a:t>Must take six weeks (in most cases)</a:t>
                      </a:r>
                      <a:endParaRPr/>
                    </a:p>
                  </a:txBody>
                  <a:tcPr marL="91450" marR="91450" marT="45725" marB="45725"/>
                </a:tc>
                <a:extLst>
                  <a:ext uri="{0D108BD9-81ED-4DB2-BD59-A6C34878D82A}">
                    <a16:rowId xmlns:a16="http://schemas.microsoft.com/office/drawing/2014/main" val="10001"/>
                  </a:ext>
                </a:extLst>
              </a:tr>
              <a:tr h="1626375">
                <a:tc>
                  <a:txBody>
                    <a:bodyPr/>
                    <a:lstStyle/>
                    <a:p>
                      <a:pPr marL="0" marR="0" lvl="0" indent="0" algn="l" rtl="0">
                        <a:spcBef>
                          <a:spcPts val="0"/>
                        </a:spcBef>
                        <a:spcAft>
                          <a:spcPts val="0"/>
                        </a:spcAft>
                        <a:buNone/>
                      </a:pPr>
                      <a:r>
                        <a:rPr lang="en-CA" sz="2200"/>
                        <a:t>10.24 – 10.25</a:t>
                      </a:r>
                      <a:endParaRPr/>
                    </a:p>
                  </a:txBody>
                  <a:tcPr marL="91450" marR="91450" marT="45725" marB="45725"/>
                </a:tc>
                <a:tc>
                  <a:txBody>
                    <a:bodyPr/>
                    <a:lstStyle/>
                    <a:p>
                      <a:pPr marL="0" marR="0" lvl="0" indent="0" algn="l" rtl="0">
                        <a:spcBef>
                          <a:spcPts val="0"/>
                        </a:spcBef>
                        <a:spcAft>
                          <a:spcPts val="0"/>
                        </a:spcAft>
                        <a:buNone/>
                      </a:pPr>
                      <a:r>
                        <a:rPr lang="en-CA" sz="2200">
                          <a:solidFill>
                            <a:srgbClr val="C00000"/>
                          </a:solidFill>
                        </a:rPr>
                        <a:t>*NEW</a:t>
                      </a:r>
                      <a:endParaRPr sz="2200"/>
                    </a:p>
                    <a:p>
                      <a:pPr marL="0" marR="0" lvl="0" indent="0" algn="l" rtl="0">
                        <a:spcBef>
                          <a:spcPts val="0"/>
                        </a:spcBef>
                        <a:spcAft>
                          <a:spcPts val="0"/>
                        </a:spcAft>
                        <a:buNone/>
                      </a:pPr>
                      <a:r>
                        <a:rPr lang="en-CA" sz="2200"/>
                        <a:t>Maternity leave top up</a:t>
                      </a:r>
                      <a:endParaRPr/>
                    </a:p>
                  </a:txBody>
                  <a:tcPr marL="91450" marR="91450" marT="45725" marB="45725"/>
                </a:tc>
                <a:tc>
                  <a:txBody>
                    <a:bodyPr/>
                    <a:lstStyle/>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If funding agency provides top up it will be utilized</a:t>
                      </a:r>
                      <a:endParaRPr/>
                    </a:p>
                    <a:p>
                      <a:pPr marL="342900" marR="0" lvl="0" indent="-342900" algn="l" rtl="0">
                        <a:spcBef>
                          <a:spcPts val="0"/>
                        </a:spcBef>
                        <a:spcAft>
                          <a:spcPts val="0"/>
                        </a:spcAft>
                        <a:buClr>
                          <a:schemeClr val="dk1"/>
                        </a:buClr>
                        <a:buSzPts val="2200"/>
                        <a:buFont typeface="Arial"/>
                        <a:buChar char="•"/>
                      </a:pPr>
                      <a:r>
                        <a:rPr lang="en-CA" sz="2200">
                          <a:solidFill>
                            <a:schemeClr val="dk1"/>
                          </a:solidFill>
                          <a:latin typeface="Calibri"/>
                          <a:ea typeface="Calibri"/>
                          <a:cs typeface="Calibri"/>
                          <a:sym typeface="Calibri"/>
                        </a:rPr>
                        <a:t>Otherwise, UCalgary will provide top up to maximum of 95% of salary for 18 weeks</a:t>
                      </a:r>
                      <a:endParaRPr/>
                    </a:p>
                  </a:txBody>
                  <a:tcPr marL="91450" marR="91450" marT="45725" marB="45725"/>
                </a:tc>
                <a:extLst>
                  <a:ext uri="{0D108BD9-81ED-4DB2-BD59-A6C34878D82A}">
                    <a16:rowId xmlns:a16="http://schemas.microsoft.com/office/drawing/2014/main" val="10002"/>
                  </a:ext>
                </a:extLst>
              </a:tr>
              <a:tr h="519925">
                <a:tc>
                  <a:txBody>
                    <a:bodyPr/>
                    <a:lstStyle/>
                    <a:p>
                      <a:pPr marL="0" marR="0" lvl="0" indent="0" algn="l" rtl="0">
                        <a:spcBef>
                          <a:spcPts val="0"/>
                        </a:spcBef>
                        <a:spcAft>
                          <a:spcPts val="0"/>
                        </a:spcAft>
                        <a:buNone/>
                      </a:pPr>
                      <a:r>
                        <a:rPr lang="en-CA" sz="2200"/>
                        <a:t>10.22 – 10.23</a:t>
                      </a:r>
                      <a:endParaRPr/>
                    </a:p>
                    <a:p>
                      <a:pPr marL="0" marR="0" lvl="0" indent="0" algn="l" rtl="0">
                        <a:spcBef>
                          <a:spcPts val="0"/>
                        </a:spcBef>
                        <a:spcAft>
                          <a:spcPts val="0"/>
                        </a:spcAft>
                        <a:buNone/>
                      </a:pPr>
                      <a:endParaRPr sz="2200"/>
                    </a:p>
                  </a:txBody>
                  <a:tcPr marL="91450" marR="91450" marT="45725" marB="45725"/>
                </a:tc>
                <a:tc>
                  <a:txBody>
                    <a:bodyPr/>
                    <a:lstStyle/>
                    <a:p>
                      <a:pPr marL="0" marR="0" lvl="0" indent="0" algn="l" rtl="0">
                        <a:spcBef>
                          <a:spcPts val="0"/>
                        </a:spcBef>
                        <a:spcAft>
                          <a:spcPts val="0"/>
                        </a:spcAft>
                        <a:buNone/>
                      </a:pPr>
                      <a:r>
                        <a:rPr lang="en-CA" sz="2200">
                          <a:solidFill>
                            <a:srgbClr val="C00000"/>
                          </a:solidFill>
                        </a:rPr>
                        <a:t>*NEW</a:t>
                      </a:r>
                      <a:endParaRPr sz="2200"/>
                    </a:p>
                    <a:p>
                      <a:pPr marL="0" marR="0" lvl="0" indent="0" algn="l" rtl="0">
                        <a:spcBef>
                          <a:spcPts val="0"/>
                        </a:spcBef>
                        <a:spcAft>
                          <a:spcPts val="0"/>
                        </a:spcAft>
                        <a:buNone/>
                      </a:pPr>
                      <a:r>
                        <a:rPr lang="en-CA" sz="2200"/>
                        <a:t>Parental Leave</a:t>
                      </a:r>
                      <a:endParaRPr/>
                    </a:p>
                  </a:txBody>
                  <a:tcPr marL="91450" marR="91450" marT="45725" marB="45725"/>
                </a:tc>
                <a:tc>
                  <a:txBody>
                    <a:bodyPr/>
                    <a:lstStyle/>
                    <a:p>
                      <a:pPr marL="342900" marR="0" lvl="0" indent="-342900" algn="l" rtl="0">
                        <a:spcBef>
                          <a:spcPts val="0"/>
                        </a:spcBef>
                        <a:spcAft>
                          <a:spcPts val="0"/>
                        </a:spcAft>
                        <a:buClr>
                          <a:schemeClr val="dk1"/>
                        </a:buClr>
                        <a:buSzPts val="2200"/>
                        <a:buFont typeface="Arial"/>
                        <a:buChar char="•"/>
                      </a:pPr>
                      <a:r>
                        <a:rPr lang="en-CA" sz="2200"/>
                        <a:t>Unpaid leave for up to 62 weeks</a:t>
                      </a:r>
                      <a:endParaRPr/>
                    </a:p>
                    <a:p>
                      <a:pPr marL="342900" marR="0" lvl="0" indent="-342900" algn="l" rtl="0">
                        <a:spcBef>
                          <a:spcPts val="0"/>
                        </a:spcBef>
                        <a:spcAft>
                          <a:spcPts val="0"/>
                        </a:spcAft>
                        <a:buClr>
                          <a:schemeClr val="dk1"/>
                        </a:buClr>
                        <a:buSzPts val="2200"/>
                        <a:buFont typeface="Arial"/>
                        <a:buChar char="•"/>
                      </a:pPr>
                      <a:r>
                        <a:rPr lang="en-CA" sz="2200"/>
                        <a:t>Eligible for EI parental leave benefits and University top up benefits like maternity leave</a:t>
                      </a:r>
                      <a:endParaRPr/>
                    </a:p>
                  </a:txBody>
                  <a:tcPr marL="91450" marR="91450" marT="45725" marB="45725"/>
                </a:tc>
                <a:extLst>
                  <a:ext uri="{0D108BD9-81ED-4DB2-BD59-A6C34878D82A}">
                    <a16:rowId xmlns:a16="http://schemas.microsoft.com/office/drawing/2014/main" val="10003"/>
                  </a:ext>
                </a:extLst>
              </a:tr>
              <a:tr h="519925">
                <a:tc>
                  <a:txBody>
                    <a:bodyPr/>
                    <a:lstStyle/>
                    <a:p>
                      <a:pPr marL="0" marR="0" lvl="0" indent="0" algn="l" rtl="0">
                        <a:spcBef>
                          <a:spcPts val="0"/>
                        </a:spcBef>
                        <a:spcAft>
                          <a:spcPts val="0"/>
                        </a:spcAft>
                        <a:buNone/>
                      </a:pPr>
                      <a:endParaRPr sz="2200"/>
                    </a:p>
                  </a:txBody>
                  <a:tcPr marL="91450" marR="91450" marT="45725" marB="45725"/>
                </a:tc>
                <a:tc>
                  <a:txBody>
                    <a:bodyPr/>
                    <a:lstStyle/>
                    <a:p>
                      <a:pPr marL="0" marR="0" lvl="0" indent="0" algn="l" rtl="0">
                        <a:spcBef>
                          <a:spcPts val="0"/>
                        </a:spcBef>
                        <a:spcAft>
                          <a:spcPts val="0"/>
                        </a:spcAft>
                        <a:buNone/>
                      </a:pPr>
                      <a:r>
                        <a:rPr lang="en-CA" sz="2200">
                          <a:solidFill>
                            <a:srgbClr val="C00000"/>
                          </a:solidFill>
                        </a:rPr>
                        <a:t>*New Form</a:t>
                      </a:r>
                      <a:endParaRPr/>
                    </a:p>
                  </a:txBody>
                  <a:tcPr marL="91450" marR="91450" marT="45725" marB="45725"/>
                </a:tc>
                <a:tc>
                  <a:txBody>
                    <a:bodyPr/>
                    <a:lstStyle/>
                    <a:p>
                      <a:pPr marL="0" marR="0" lvl="0" indent="0" algn="l" rtl="0">
                        <a:spcBef>
                          <a:spcPts val="0"/>
                        </a:spcBef>
                        <a:spcAft>
                          <a:spcPts val="0"/>
                        </a:spcAft>
                        <a:buClr>
                          <a:schemeClr val="dk1"/>
                        </a:buClr>
                        <a:buSzPts val="2200"/>
                        <a:buFont typeface="Arial"/>
                        <a:buNone/>
                      </a:pPr>
                      <a:r>
                        <a:rPr lang="en-CA" sz="2200" u="sng">
                          <a:solidFill>
                            <a:schemeClr val="hlink"/>
                          </a:solidFill>
                          <a:hlinkClick r:id="rId3"/>
                        </a:rPr>
                        <a:t>Maternity and Parental Leave Request Form</a:t>
                      </a:r>
                      <a:endParaRPr sz="220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UCalgary">
      <a:dk1>
        <a:srgbClr val="000000"/>
      </a:dk1>
      <a:lt1>
        <a:srgbClr val="FFFFFF"/>
      </a:lt1>
      <a:dk2>
        <a:srgbClr val="8C857B"/>
      </a:dk2>
      <a:lt2>
        <a:srgbClr val="C3BFB6"/>
      </a:lt2>
      <a:accent1>
        <a:srgbClr val="D6001C"/>
      </a:accent1>
      <a:accent2>
        <a:srgbClr val="FFA300"/>
      </a:accent2>
      <a:accent3>
        <a:srgbClr val="FF671F"/>
      </a:accent3>
      <a:accent4>
        <a:srgbClr val="B5BD00"/>
      </a:accent4>
      <a:accent5>
        <a:srgbClr val="CE0058"/>
      </a:accent5>
      <a:accent6>
        <a:srgbClr val="A6192E"/>
      </a:accent6>
      <a:hlink>
        <a:srgbClr val="D6001C"/>
      </a:hlink>
      <a:folHlink>
        <a:srgbClr val="8C85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2728</Words>
  <Application>Microsoft Macintosh PowerPoint</Application>
  <PresentationFormat>On-screen Show (4:3)</PresentationFormat>
  <Paragraphs>452</Paragraphs>
  <Slides>31</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Calibri</vt:lpstr>
      <vt:lpstr>Arial</vt:lpstr>
      <vt:lpstr>Noto Sans Symbols</vt:lpstr>
      <vt:lpstr>Nunito</vt:lpstr>
      <vt:lpstr>Office Theme</vt:lpstr>
      <vt:lpstr>Shift</vt:lpstr>
      <vt:lpstr>New Collective Agreement for Postdoctoral Associates</vt:lpstr>
      <vt:lpstr>Agenda for Today</vt:lpstr>
      <vt:lpstr>Three Postdoctoral Appointment Categories</vt:lpstr>
      <vt:lpstr>Contact Information Page</vt:lpstr>
      <vt:lpstr>Duties / Workload</vt:lpstr>
      <vt:lpstr>Hours of Work</vt:lpstr>
      <vt:lpstr>Compensation and Benefits</vt:lpstr>
      <vt:lpstr>Leaves and Sick Leave (Review)</vt:lpstr>
      <vt:lpstr>Maternity and Parental Leave (New Form)</vt:lpstr>
      <vt:lpstr>Discipline, Termination, Grievance Process</vt:lpstr>
      <vt:lpstr>Benefits of Performance Management</vt:lpstr>
      <vt:lpstr>Probationary Assessments (Article 6)</vt:lpstr>
      <vt:lpstr>Goal Setting &amp; Annual Performance Review Process (Article 12)</vt:lpstr>
      <vt:lpstr>Website, Resources, Additional Contact</vt:lpstr>
      <vt:lpstr>PowerPoint Presentation</vt:lpstr>
      <vt:lpstr>Out with the OLD </vt:lpstr>
      <vt:lpstr>Out with the OLD </vt:lpstr>
      <vt:lpstr>In with the NEW </vt:lpstr>
      <vt:lpstr>PDAC Team</vt:lpstr>
      <vt:lpstr>PDAC UPDATE</vt:lpstr>
      <vt:lpstr>PDAC Executive Director</vt:lpstr>
      <vt:lpstr>PDAC Representation   </vt:lpstr>
      <vt:lpstr>CBA - Appointments </vt:lpstr>
      <vt:lpstr>PowerPoint Presentation</vt:lpstr>
      <vt:lpstr>PowerPoint Presentation</vt:lpstr>
      <vt:lpstr>PowerPoint Presentation</vt:lpstr>
      <vt:lpstr>PowerPoint Presentation</vt:lpstr>
      <vt:lpstr>Highlights</vt:lpstr>
      <vt:lpstr>Highlights</vt:lpstr>
      <vt:lpstr>Postdocs - How to contact PDAC?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Collective Agreement for Postdoctoral Associates</dc:title>
  <dc:creator>Brooke Bentham</dc:creator>
  <cp:lastModifiedBy>Catherine Hume</cp:lastModifiedBy>
  <cp:revision>2</cp:revision>
  <dcterms:created xsi:type="dcterms:W3CDTF">2018-02-28T16:41:54Z</dcterms:created>
  <dcterms:modified xsi:type="dcterms:W3CDTF">2021-01-12T21:23:04Z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0x010100D3D735855909F14FB6250141B48BB436</vt:lpwstr>
  </property>
</Properties>
</file>